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9" r:id="rId4"/>
    <p:sldMasterId id="2147483787" r:id="rId5"/>
    <p:sldMasterId id="2147483816" r:id="rId6"/>
  </p:sldMasterIdLst>
  <p:notesMasterIdLst>
    <p:notesMasterId r:id="rId31"/>
  </p:notesMasterIdLst>
  <p:handoutMasterIdLst>
    <p:handoutMasterId r:id="rId32"/>
  </p:handoutMasterIdLst>
  <p:sldIdLst>
    <p:sldId id="355" r:id="rId7"/>
    <p:sldId id="331" r:id="rId8"/>
    <p:sldId id="365" r:id="rId9"/>
    <p:sldId id="332" r:id="rId10"/>
    <p:sldId id="342" r:id="rId11"/>
    <p:sldId id="277" r:id="rId12"/>
    <p:sldId id="363" r:id="rId13"/>
    <p:sldId id="349" r:id="rId14"/>
    <p:sldId id="343" r:id="rId15"/>
    <p:sldId id="333" r:id="rId16"/>
    <p:sldId id="258" r:id="rId17"/>
    <p:sldId id="257" r:id="rId18"/>
    <p:sldId id="266" r:id="rId19"/>
    <p:sldId id="336" r:id="rId20"/>
    <p:sldId id="344" r:id="rId21"/>
    <p:sldId id="347" r:id="rId22"/>
    <p:sldId id="326" r:id="rId23"/>
    <p:sldId id="338" r:id="rId24"/>
    <p:sldId id="325" r:id="rId25"/>
    <p:sldId id="291" r:id="rId26"/>
    <p:sldId id="364" r:id="rId27"/>
    <p:sldId id="358" r:id="rId28"/>
    <p:sldId id="361" r:id="rId29"/>
    <p:sldId id="362" r:id="rId3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65AAE8E-B109-0740-891C-846518ECE3B4}">
          <p14:sldIdLst>
            <p14:sldId id="355"/>
            <p14:sldId id="331"/>
            <p14:sldId id="365"/>
            <p14:sldId id="332"/>
            <p14:sldId id="342"/>
            <p14:sldId id="277"/>
            <p14:sldId id="363"/>
            <p14:sldId id="349"/>
            <p14:sldId id="343"/>
            <p14:sldId id="333"/>
            <p14:sldId id="258"/>
            <p14:sldId id="257"/>
            <p14:sldId id="266"/>
            <p14:sldId id="336"/>
            <p14:sldId id="344"/>
            <p14:sldId id="347"/>
            <p14:sldId id="326"/>
            <p14:sldId id="338"/>
            <p14:sldId id="325"/>
            <p14:sldId id="291"/>
            <p14:sldId id="364"/>
            <p14:sldId id="358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2FF"/>
    <a:srgbClr val="F5F8FC"/>
    <a:srgbClr val="DDEBFF"/>
    <a:srgbClr val="E6EB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94650"/>
  </p:normalViewPr>
  <p:slideViewPr>
    <p:cSldViewPr snapToGrid="0">
      <p:cViewPr varScale="1">
        <p:scale>
          <a:sx n="74" d="100"/>
          <a:sy n="74" d="100"/>
        </p:scale>
        <p:origin x="3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059D3-912C-4E7C-8250-FB2D826FBA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E3CCDC6-CD03-4921-996F-426015F1EF38}">
      <dgm:prSet phldrT="[Testo]" phldr="0"/>
      <dgm:spPr/>
      <dgm:t>
        <a:bodyPr/>
        <a:lstStyle/>
        <a:p>
          <a:pPr rtl="0"/>
          <a:r>
            <a:rPr lang="it-IT">
              <a:latin typeface="Times New Roman"/>
              <a:cs typeface="Times New Roman"/>
            </a:rPr>
            <a:t> 1      STROKE</a:t>
          </a:r>
        </a:p>
      </dgm:t>
    </dgm:pt>
    <dgm:pt modelId="{84524FAE-8591-483A-8BA1-C15BE980727B}" type="parTrans" cxnId="{2BC0781C-177C-4679-AE44-2C742F1DDF87}">
      <dgm:prSet/>
      <dgm:spPr/>
      <dgm:t>
        <a:bodyPr/>
        <a:lstStyle/>
        <a:p>
          <a:endParaRPr lang="it-IT"/>
        </a:p>
      </dgm:t>
    </dgm:pt>
    <dgm:pt modelId="{2EBC5E34-0795-4BD7-BB58-91FA0BA2F2D4}" type="sibTrans" cxnId="{2BC0781C-177C-4679-AE44-2C742F1DDF87}">
      <dgm:prSet/>
      <dgm:spPr/>
      <dgm:t>
        <a:bodyPr/>
        <a:lstStyle/>
        <a:p>
          <a:endParaRPr lang="it-IT"/>
        </a:p>
      </dgm:t>
    </dgm:pt>
    <dgm:pt modelId="{8F0BE6E6-1B70-48E4-8298-18F5C84D10A3}">
      <dgm:prSet phldrT="[Testo]" phldr="0"/>
      <dgm:spPr/>
      <dgm:t>
        <a:bodyPr/>
        <a:lstStyle/>
        <a:p>
          <a:pPr rtl="0"/>
          <a:r>
            <a:rPr lang="it-IT" dirty="0">
              <a:latin typeface="Corbel" panose="020B0503020204020204"/>
            </a:rPr>
            <a:t> </a:t>
          </a:r>
          <a:r>
            <a:rPr lang="it-IT" dirty="0">
              <a:latin typeface="Times New Roman"/>
              <a:cs typeface="Times New Roman"/>
            </a:rPr>
            <a:t>0   NO STROKE</a:t>
          </a:r>
        </a:p>
      </dgm:t>
    </dgm:pt>
    <dgm:pt modelId="{23DAF067-60ED-48EE-933B-A0BEFCCF9C6B}" type="sibTrans" cxnId="{E9947E0E-7373-4CC5-9EF0-D7A4AE95BACC}">
      <dgm:prSet/>
      <dgm:spPr/>
      <dgm:t>
        <a:bodyPr/>
        <a:lstStyle/>
        <a:p>
          <a:endParaRPr lang="it-IT"/>
        </a:p>
      </dgm:t>
    </dgm:pt>
    <dgm:pt modelId="{0AFAE0DE-2DFC-4C7E-AECF-E124EACF9AD9}" type="parTrans" cxnId="{E9947E0E-7373-4CC5-9EF0-D7A4AE95BACC}">
      <dgm:prSet/>
      <dgm:spPr/>
      <dgm:t>
        <a:bodyPr/>
        <a:lstStyle/>
        <a:p>
          <a:endParaRPr lang="it-IT"/>
        </a:p>
      </dgm:t>
    </dgm:pt>
    <dgm:pt modelId="{269A375E-692C-4C3F-94B4-509B4225793B}" type="pres">
      <dgm:prSet presAssocID="{97D059D3-912C-4E7C-8250-FB2D826FBA5D}" presName="linear" presStyleCnt="0">
        <dgm:presLayoutVars>
          <dgm:dir/>
          <dgm:animLvl val="lvl"/>
          <dgm:resizeHandles val="exact"/>
        </dgm:presLayoutVars>
      </dgm:prSet>
      <dgm:spPr/>
    </dgm:pt>
    <dgm:pt modelId="{D8B2B3B3-42FE-4FF2-BF2F-539C14ACFED7}" type="pres">
      <dgm:prSet presAssocID="{8F0BE6E6-1B70-48E4-8298-18F5C84D10A3}" presName="parentLin" presStyleCnt="0"/>
      <dgm:spPr/>
    </dgm:pt>
    <dgm:pt modelId="{A7FAA977-8467-4BE3-AB5A-E295A900D597}" type="pres">
      <dgm:prSet presAssocID="{8F0BE6E6-1B70-48E4-8298-18F5C84D10A3}" presName="parentLeftMargin" presStyleLbl="node1" presStyleIdx="0" presStyleCnt="2"/>
      <dgm:spPr/>
    </dgm:pt>
    <dgm:pt modelId="{27432893-C99E-48DE-BAD8-ABB4F36CA621}" type="pres">
      <dgm:prSet presAssocID="{8F0BE6E6-1B70-48E4-8298-18F5C84D10A3}" presName="parentText" presStyleLbl="node1" presStyleIdx="0" presStyleCnt="2" custLinFactNeighborX="579" custLinFactNeighborY="-2939">
        <dgm:presLayoutVars>
          <dgm:chMax val="0"/>
          <dgm:bulletEnabled val="1"/>
        </dgm:presLayoutVars>
      </dgm:prSet>
      <dgm:spPr/>
    </dgm:pt>
    <dgm:pt modelId="{A642389E-AC43-4BAD-8663-1A206FF169AD}" type="pres">
      <dgm:prSet presAssocID="{8F0BE6E6-1B70-48E4-8298-18F5C84D10A3}" presName="negativeSpace" presStyleCnt="0"/>
      <dgm:spPr/>
    </dgm:pt>
    <dgm:pt modelId="{56661F8C-B361-4190-A6E1-43EEA4999FC1}" type="pres">
      <dgm:prSet presAssocID="{8F0BE6E6-1B70-48E4-8298-18F5C84D10A3}" presName="childText" presStyleLbl="conFgAcc1" presStyleIdx="0" presStyleCnt="2">
        <dgm:presLayoutVars>
          <dgm:bulletEnabled val="1"/>
        </dgm:presLayoutVars>
      </dgm:prSet>
      <dgm:spPr/>
    </dgm:pt>
    <dgm:pt modelId="{E636D81F-A28D-4EBA-9C64-931AF09036E7}" type="pres">
      <dgm:prSet presAssocID="{23DAF067-60ED-48EE-933B-A0BEFCCF9C6B}" presName="spaceBetweenRectangles" presStyleCnt="0"/>
      <dgm:spPr/>
    </dgm:pt>
    <dgm:pt modelId="{CD79C19E-163A-433B-9DB7-E1062D5E4BBD}" type="pres">
      <dgm:prSet presAssocID="{5E3CCDC6-CD03-4921-996F-426015F1EF38}" presName="parentLin" presStyleCnt="0"/>
      <dgm:spPr/>
    </dgm:pt>
    <dgm:pt modelId="{9DA79B10-6423-4399-885C-367609870075}" type="pres">
      <dgm:prSet presAssocID="{5E3CCDC6-CD03-4921-996F-426015F1EF38}" presName="parentLeftMargin" presStyleLbl="node1" presStyleIdx="0" presStyleCnt="2"/>
      <dgm:spPr/>
    </dgm:pt>
    <dgm:pt modelId="{A40F4612-C3BE-4448-B420-BEDFD7C63EA2}" type="pres">
      <dgm:prSet presAssocID="{5E3CCDC6-CD03-4921-996F-426015F1EF3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C1D843-184F-49FB-93C5-59D796DADDD3}" type="pres">
      <dgm:prSet presAssocID="{5E3CCDC6-CD03-4921-996F-426015F1EF38}" presName="negativeSpace" presStyleCnt="0"/>
      <dgm:spPr/>
    </dgm:pt>
    <dgm:pt modelId="{6734FE75-A2D8-48F4-B889-15D3072CEEDD}" type="pres">
      <dgm:prSet presAssocID="{5E3CCDC6-CD03-4921-996F-426015F1EF3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59BD80A-1782-495B-B956-45AA47F5A5AB}" type="presOf" srcId="{97D059D3-912C-4E7C-8250-FB2D826FBA5D}" destId="{269A375E-692C-4C3F-94B4-509B4225793B}" srcOrd="0" destOrd="0" presId="urn:microsoft.com/office/officeart/2005/8/layout/list1"/>
    <dgm:cxn modelId="{E9947E0E-7373-4CC5-9EF0-D7A4AE95BACC}" srcId="{97D059D3-912C-4E7C-8250-FB2D826FBA5D}" destId="{8F0BE6E6-1B70-48E4-8298-18F5C84D10A3}" srcOrd="0" destOrd="0" parTransId="{0AFAE0DE-2DFC-4C7E-AECF-E124EACF9AD9}" sibTransId="{23DAF067-60ED-48EE-933B-A0BEFCCF9C6B}"/>
    <dgm:cxn modelId="{2BC0781C-177C-4679-AE44-2C742F1DDF87}" srcId="{97D059D3-912C-4E7C-8250-FB2D826FBA5D}" destId="{5E3CCDC6-CD03-4921-996F-426015F1EF38}" srcOrd="1" destOrd="0" parTransId="{84524FAE-8591-483A-8BA1-C15BE980727B}" sibTransId="{2EBC5E34-0795-4BD7-BB58-91FA0BA2F2D4}"/>
    <dgm:cxn modelId="{15B1D662-604B-48D2-AF7A-499807AEC3A6}" type="presOf" srcId="{8F0BE6E6-1B70-48E4-8298-18F5C84D10A3}" destId="{A7FAA977-8467-4BE3-AB5A-E295A900D597}" srcOrd="0" destOrd="0" presId="urn:microsoft.com/office/officeart/2005/8/layout/list1"/>
    <dgm:cxn modelId="{54BC73E4-D81B-4157-916C-8407F81E8915}" type="presOf" srcId="{5E3CCDC6-CD03-4921-996F-426015F1EF38}" destId="{A40F4612-C3BE-4448-B420-BEDFD7C63EA2}" srcOrd="1" destOrd="0" presId="urn:microsoft.com/office/officeart/2005/8/layout/list1"/>
    <dgm:cxn modelId="{8F585AE8-28B8-4262-8470-9F40D6DAC0DD}" type="presOf" srcId="{8F0BE6E6-1B70-48E4-8298-18F5C84D10A3}" destId="{27432893-C99E-48DE-BAD8-ABB4F36CA621}" srcOrd="1" destOrd="0" presId="urn:microsoft.com/office/officeart/2005/8/layout/list1"/>
    <dgm:cxn modelId="{8C8E5AE8-C0F7-46E1-A22E-EA7A483EDDA1}" type="presOf" srcId="{5E3CCDC6-CD03-4921-996F-426015F1EF38}" destId="{9DA79B10-6423-4399-885C-367609870075}" srcOrd="0" destOrd="0" presId="urn:microsoft.com/office/officeart/2005/8/layout/list1"/>
    <dgm:cxn modelId="{32B6B90D-9B12-4A4F-9544-2DF26AC3BC91}" type="presParOf" srcId="{269A375E-692C-4C3F-94B4-509B4225793B}" destId="{D8B2B3B3-42FE-4FF2-BF2F-539C14ACFED7}" srcOrd="0" destOrd="0" presId="urn:microsoft.com/office/officeart/2005/8/layout/list1"/>
    <dgm:cxn modelId="{DCF5DF2C-31A0-4331-BC08-FCE88BFA1C9D}" type="presParOf" srcId="{D8B2B3B3-42FE-4FF2-BF2F-539C14ACFED7}" destId="{A7FAA977-8467-4BE3-AB5A-E295A900D597}" srcOrd="0" destOrd="0" presId="urn:microsoft.com/office/officeart/2005/8/layout/list1"/>
    <dgm:cxn modelId="{51598610-5165-4D67-97DF-A177334E21A5}" type="presParOf" srcId="{D8B2B3B3-42FE-4FF2-BF2F-539C14ACFED7}" destId="{27432893-C99E-48DE-BAD8-ABB4F36CA621}" srcOrd="1" destOrd="0" presId="urn:microsoft.com/office/officeart/2005/8/layout/list1"/>
    <dgm:cxn modelId="{28B2709E-9792-476E-8AC3-F82C19FD8FA1}" type="presParOf" srcId="{269A375E-692C-4C3F-94B4-509B4225793B}" destId="{A642389E-AC43-4BAD-8663-1A206FF169AD}" srcOrd="1" destOrd="0" presId="urn:microsoft.com/office/officeart/2005/8/layout/list1"/>
    <dgm:cxn modelId="{83C47960-19E4-4D14-8778-CEC49566B861}" type="presParOf" srcId="{269A375E-692C-4C3F-94B4-509B4225793B}" destId="{56661F8C-B361-4190-A6E1-43EEA4999FC1}" srcOrd="2" destOrd="0" presId="urn:microsoft.com/office/officeart/2005/8/layout/list1"/>
    <dgm:cxn modelId="{2B486457-3E4C-49EE-B439-139CB3DAE62F}" type="presParOf" srcId="{269A375E-692C-4C3F-94B4-509B4225793B}" destId="{E636D81F-A28D-4EBA-9C64-931AF09036E7}" srcOrd="3" destOrd="0" presId="urn:microsoft.com/office/officeart/2005/8/layout/list1"/>
    <dgm:cxn modelId="{6A38E2CB-1C70-42AC-8E4D-A225239F24F0}" type="presParOf" srcId="{269A375E-692C-4C3F-94B4-509B4225793B}" destId="{CD79C19E-163A-433B-9DB7-E1062D5E4BBD}" srcOrd="4" destOrd="0" presId="urn:microsoft.com/office/officeart/2005/8/layout/list1"/>
    <dgm:cxn modelId="{5CEE2F3A-81E0-432E-A7F3-1FDFEFA21C31}" type="presParOf" srcId="{CD79C19E-163A-433B-9DB7-E1062D5E4BBD}" destId="{9DA79B10-6423-4399-885C-367609870075}" srcOrd="0" destOrd="0" presId="urn:microsoft.com/office/officeart/2005/8/layout/list1"/>
    <dgm:cxn modelId="{342E8CB7-6909-478F-B148-D1C089CF1D8D}" type="presParOf" srcId="{CD79C19E-163A-433B-9DB7-E1062D5E4BBD}" destId="{A40F4612-C3BE-4448-B420-BEDFD7C63EA2}" srcOrd="1" destOrd="0" presId="urn:microsoft.com/office/officeart/2005/8/layout/list1"/>
    <dgm:cxn modelId="{F7347450-7DA1-4745-AE9E-B6FFFD6E6FF8}" type="presParOf" srcId="{269A375E-692C-4C3F-94B4-509B4225793B}" destId="{37C1D843-184F-49FB-93C5-59D796DADDD3}" srcOrd="5" destOrd="0" presId="urn:microsoft.com/office/officeart/2005/8/layout/list1"/>
    <dgm:cxn modelId="{749020CE-9FC3-43BC-8227-5E6C4FC9920D}" type="presParOf" srcId="{269A375E-692C-4C3F-94B4-509B4225793B}" destId="{6734FE75-A2D8-48F4-B889-15D3072CEED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61F8C-B361-4190-A6E1-43EEA4999FC1}">
      <dsp:nvSpPr>
        <dsp:cNvPr id="0" name=""/>
        <dsp:cNvSpPr/>
      </dsp:nvSpPr>
      <dsp:spPr>
        <a:xfrm>
          <a:off x="0" y="29692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32893-C99E-48DE-BAD8-ABB4F36CA621}">
      <dsp:nvSpPr>
        <dsp:cNvPr id="0" name=""/>
        <dsp:cNvSpPr/>
      </dsp:nvSpPr>
      <dsp:spPr>
        <a:xfrm>
          <a:off x="137954" y="0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latin typeface="Corbel" panose="020B0503020204020204"/>
            </a:rPr>
            <a:t> </a:t>
          </a:r>
          <a:r>
            <a:rPr lang="it-IT" sz="1900" kern="1200" dirty="0">
              <a:latin typeface="Times New Roman"/>
              <a:cs typeface="Times New Roman"/>
            </a:rPr>
            <a:t>0   NO STROKE</a:t>
          </a:r>
        </a:p>
      </dsp:txBody>
      <dsp:txXfrm>
        <a:off x="165334" y="27380"/>
        <a:ext cx="1865480" cy="506120"/>
      </dsp:txXfrm>
    </dsp:sp>
    <dsp:sp modelId="{6734FE75-A2D8-48F4-B889-15D3072CEEDD}">
      <dsp:nvSpPr>
        <dsp:cNvPr id="0" name=""/>
        <dsp:cNvSpPr/>
      </dsp:nvSpPr>
      <dsp:spPr>
        <a:xfrm>
          <a:off x="0" y="1158764"/>
          <a:ext cx="274320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F4612-C3BE-4448-B420-BEDFD7C63EA2}">
      <dsp:nvSpPr>
        <dsp:cNvPr id="0" name=""/>
        <dsp:cNvSpPr/>
      </dsp:nvSpPr>
      <dsp:spPr>
        <a:xfrm>
          <a:off x="137160" y="878324"/>
          <a:ext cx="192024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581" tIns="0" rIns="72581" bIns="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latin typeface="Times New Roman"/>
              <a:cs typeface="Times New Roman"/>
            </a:rPr>
            <a:t> 1      STROKE</a:t>
          </a:r>
        </a:p>
      </dsp:txBody>
      <dsp:txXfrm>
        <a:off x="164540" y="905704"/>
        <a:ext cx="1865480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5CEB73A-EAD8-4600-A937-149261040EA7}" type="datetime1">
              <a:rPr lang="it-IT" smtClean="0"/>
              <a:t>22/06/2021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578EB8-0800-413D-B171-4C9FED7732A0}" type="datetime1">
              <a:rPr lang="it-IT" noProof="0" smtClean="0"/>
              <a:t>22/06/2021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2630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1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40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95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88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0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6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87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2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39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27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35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5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99E95-B8D9-4119-ACAC-F4C446AD3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E2C340-4C45-49CF-85CC-5DAF91962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BCCFBD-77BE-4DC2-A615-8130C69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0A47F2-ECA6-40E1-9790-2980B714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9D1414-D45D-4204-AAC8-DEC29F1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0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EE145-659A-4630-8DCE-0884008E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57349-B0C5-4EAA-80B2-45876158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41CC9E-289F-4351-A33F-4EF51C3B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784F68-67FC-43C4-854F-E3B66E3E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5B6E7-26DC-4968-BD69-16430996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98D42-6B87-470A-86AB-A9C0205F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0CE2C-6845-4205-BF18-4049F286A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EFDE3-51C4-45AE-94CE-57037CE6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4E9381-E44F-46DD-AA1D-CA0773D9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E9360A-E936-4EB7-AF5F-BF7DFEC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52E96D-D937-43B8-9C23-B149BDA1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B28EFC-FEA7-45B0-AE7A-5177C32A6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AF6C58-1808-4FCF-9EEC-F9199E94E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2FBE78-417C-4278-99A0-8705EF11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3F5D8E-B319-4370-81F4-28BD6364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FDC3199-5EE4-4F6F-9B59-D919EE5E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788EB-E1C1-4E32-B00A-D7A55328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ECD669F-730F-4E87-900A-BBD78A06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F8DAD6-364C-4EAB-86FF-67B3D418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E36D81-233B-489A-907F-A274560CF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2B7256-3816-4A7D-A331-90501B4B0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8AFBC4-82EA-44FF-A2E9-F26E696E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939D63-13FE-454B-ABD8-2DC645C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D0FC917-8609-4545-9388-0218A4ED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3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DDE695-0D99-4120-AF34-99E12B8F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3A6750E-ACE6-4979-AD47-166FA63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02FB6-ED81-43EA-A0C5-7FE9E6B5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95B1A6D-CD14-48C2-AB13-621259CC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CFC3D99-764C-4A35-8E6E-49593D87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8CCF82-BFF8-4984-AA89-E4FEB227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9F794E-B193-4CB8-8077-15C4A1D9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77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E769-198A-47FE-A0F6-DEBB4E0B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6B951-0781-4E95-8892-9FFE95A6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72A2155-EF91-44EF-97C7-BFE97B2C8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0D4E5-C32E-45B3-9BB1-7E4F0165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A2C76-BFED-4DBA-86D2-011D57DD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35DCB4-A117-4A4B-AB91-DF90C206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7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21C842-562D-469E-9853-323FD9F72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AA29C6A-8680-43D7-B67B-48F6D9AC7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C5B032-15D7-4357-ABEE-256F37FB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3CA8DB-C4D8-466B-A3BC-8EA4F203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A51540-96F4-4446-B9D6-09D9B5C1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DEAB4-D7D8-4798-99B9-26018CD1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6237F-F8BF-414B-8645-07EDCDF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A4ECDF-3ADD-479D-9F08-4A58A9BB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A7B5A-7316-4E4A-A2D9-760036B7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F56F33-0E74-4C55-91F7-6A020017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4FFBD-4B07-4111-8F2B-16EC7ED1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2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25A280-4C79-44BA-A886-098A4DEC3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B86C0E-D3C6-481F-9BB7-E3BCE0D35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0E6C47-D9A4-46BB-8DA0-242AB5AA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F41FD3-F1A3-4E06-86C7-D59A9D75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7C32CD-407C-47AB-9C55-47AF0A9D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8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5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79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7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22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2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2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4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80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2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92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52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64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43922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47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854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1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9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1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3D9F97B-1BCE-47DC-AC50-16F6B66B6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0EE6E-5AFE-49F8-AC3F-CB1A081CA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87DE4F-2B49-47D0-B837-0322F3D69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F1877-B749-4991-9F17-00B3AFF1A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696E5-FCA2-4B7D-81AE-E85FC3D8E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2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Sfondo astratto di sfere di vetro connesse">
            <a:extLst>
              <a:ext uri="{FF2B5EF4-FFF2-40B4-BE49-F238E27FC236}">
                <a16:creationId xmlns:a16="http://schemas.microsoft.com/office/drawing/2014/main" id="{3DF7EA9E-91DF-4717-9521-2CCD9C40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9D27EC-546D-4949-8903-10875EE04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t-IT" sz="4000" b="1" dirty="0">
                <a:latin typeface="Times New Roman"/>
                <a:cs typeface="Times New Roman"/>
              </a:rPr>
              <a:t>Statistical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Learning</a:t>
            </a:r>
            <a:br>
              <a:rPr lang="it-IT" sz="4000" b="1" dirty="0">
                <a:latin typeface="Times New Roman"/>
              </a:rPr>
            </a:br>
            <a:r>
              <a:rPr lang="it-IT" sz="4000" b="1" dirty="0">
                <a:latin typeface="Times New Roman"/>
                <a:cs typeface="Times New Roman"/>
              </a:rPr>
              <a:t>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144F27-6A73-4BF0-8096-08A423BC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1213881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Filippo Santin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 err="1">
                <a:latin typeface="Times New Roman"/>
                <a:cs typeface="Times New Roman"/>
              </a:rPr>
              <a:t>Gurjeet</a:t>
            </a:r>
            <a:r>
              <a:rPr lang="it-IT" sz="2000" dirty="0">
                <a:latin typeface="Times New Roman"/>
                <a:cs typeface="Times New Roman"/>
              </a:rPr>
              <a:t> Singh </a:t>
            </a:r>
            <a:br>
              <a:rPr lang="it-IT" sz="2000" dirty="0">
                <a:latin typeface="Times New Roman"/>
                <a:cs typeface="Times New Roman"/>
              </a:rPr>
            </a:br>
            <a:r>
              <a:rPr lang="it-IT" sz="2000" dirty="0">
                <a:latin typeface="Times New Roman"/>
                <a:cs typeface="Times New Roman"/>
              </a:rPr>
              <a:t>Francesca Zen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0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098427-B727-45B9-8879-EC674312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 features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236689-90E2-4080-94F9-2F9F589D128B}"/>
              </a:ext>
            </a:extLst>
          </p:cNvPr>
          <p:cNvSpPr txBox="1"/>
          <p:nvPr/>
        </p:nvSpPr>
        <p:spPr>
          <a:xfrm>
            <a:off x="655321" y="2575033"/>
            <a:ext cx="5544757" cy="4082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Presence of collinearity: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Ever married : 0.68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Work type : 0.54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~ Smoking status : 0.39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 married ~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0.34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Correlated variables: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Age: 0.23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Hypertension: 0.14</a:t>
            </a:r>
          </a:p>
          <a:p>
            <a:pPr marL="800100" lvl="1" indent="-228600" defTabSz="9144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Stroke ~ Avg. glucose level: 0.14</a:t>
            </a:r>
          </a:p>
        </p:txBody>
      </p:sp>
      <p:pic>
        <p:nvPicPr>
          <p:cNvPr id="41" name="Immagine 41" descr="Una connessione astratta su sfondo grigio chiaro">
            <a:extLst>
              <a:ext uri="{FF2B5EF4-FFF2-40B4-BE49-F238E27FC236}">
                <a16:creationId xmlns:a16="http://schemas.microsoft.com/office/drawing/2014/main" id="{7F9CECD7-F94B-47F5-972F-2718300D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1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2013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2224807"/>
            <a:ext cx="5257803" cy="4075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br>
              <a:rPr lang="en-US" sz="2400" i="1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• Which factors are the  most 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related to the stroke disease?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How strong are the relations</a:t>
            </a:r>
            <a:br>
              <a:rPr lang="en-US" sz="2400" dirty="0">
                <a:latin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 between the features?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Are the given variables enough to predict a good accuracy of some possible person affected by stroke?</a:t>
            </a:r>
            <a:br>
              <a:rPr lang="en-US" sz="2400" dirty="0">
                <a:latin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>• Is it possible to prevent the stroke?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4" descr="Immagine che contiene interni&#10;&#10;Descrizione generata automaticamente">
            <a:extLst>
              <a:ext uri="{FF2B5EF4-FFF2-40B4-BE49-F238E27FC236}">
                <a16:creationId xmlns:a16="http://schemas.microsoft.com/office/drawing/2014/main" id="{5121C43E-7B65-482D-A5DA-EA58C6FFF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5153" b="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A4B5F6-D6D6-4857-941B-5C160799DD83}"/>
              </a:ext>
            </a:extLst>
          </p:cNvPr>
          <p:cNvSpPr txBox="1"/>
          <p:nvPr/>
        </p:nvSpPr>
        <p:spPr>
          <a:xfrm>
            <a:off x="727713" y="645840"/>
            <a:ext cx="4457698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Relevant </a:t>
            </a:r>
          </a:p>
          <a:p>
            <a:pPr>
              <a:spcAft>
                <a:spcPts val="600"/>
              </a:spcAft>
            </a:pPr>
            <a:r>
              <a:rPr lang="it" sz="4000" dirty="0">
                <a:latin typeface="Times New Roman"/>
                <a:ea typeface="+mn-lt"/>
                <a:cs typeface="+mn-lt"/>
              </a:rPr>
              <a:t>Questions:</a:t>
            </a:r>
            <a:endParaRPr lang="it-IT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77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magine 16" descr="Linee blu e verdi collegate">
            <a:extLst>
              <a:ext uri="{FF2B5EF4-FFF2-40B4-BE49-F238E27FC236}">
                <a16:creationId xmlns:a16="http://schemas.microsoft.com/office/drawing/2014/main" id="{D0352D12-FB7E-475C-8A97-E48F62AC3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665" y="692727"/>
            <a:ext cx="3973385" cy="16030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Tested Models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00" y="2988509"/>
            <a:ext cx="5872317" cy="351903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and Reduced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Models                          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Models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</a:p>
        </p:txBody>
      </p:sp>
    </p:spTree>
    <p:extLst>
      <p:ext uri="{BB962C8B-B14F-4D97-AF65-F5344CB8AC3E}">
        <p14:creationId xmlns:p14="http://schemas.microsoft.com/office/powerpoint/2010/main" val="397102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1" y="365125"/>
            <a:ext cx="3649050" cy="1957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b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E75CC6-7058-420D-940C-1749614B59CB}"/>
              </a:ext>
            </a:extLst>
          </p:cNvPr>
          <p:cNvSpPr txBox="1"/>
          <p:nvPr/>
        </p:nvSpPr>
        <p:spPr>
          <a:xfrm>
            <a:off x="492438" y="2657299"/>
            <a:ext cx="5603562" cy="1122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Generalized linear model (GLM)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binary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7" name="CasellaDiTesto 636">
            <a:extLst>
              <a:ext uri="{FF2B5EF4-FFF2-40B4-BE49-F238E27FC236}">
                <a16:creationId xmlns:a16="http://schemas.microsoft.com/office/drawing/2014/main" id="{46FA302B-0792-49DD-89A3-0CE1B1CA6AD9}"/>
              </a:ext>
            </a:extLst>
          </p:cNvPr>
          <p:cNvSpPr txBox="1"/>
          <p:nvPr/>
        </p:nvSpPr>
        <p:spPr>
          <a:xfrm>
            <a:off x="655319" y="4819975"/>
            <a:ext cx="281249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Model </a:t>
            </a:r>
            <a:r>
              <a:rPr lang="it-IT" sz="2800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selection</a:t>
            </a:r>
            <a:r>
              <a:rPr lang="it-IT" sz="2800" dirty="0">
                <a:latin typeface="Times New Roman"/>
                <a:cs typeface="Times New Roman"/>
              </a:rPr>
              <a:t>:</a:t>
            </a:r>
            <a:endParaRPr lang="it-IT" sz="28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p-value  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AIC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4829559-15BB-484F-9745-BE220196A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19" y="0"/>
            <a:ext cx="5298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ma 421">
            <a:extLst>
              <a:ext uri="{FF2B5EF4-FFF2-40B4-BE49-F238E27FC236}">
                <a16:creationId xmlns:a16="http://schemas.microsoft.com/office/drawing/2014/main" id="{782D149B-AB6F-4A6D-8FDC-31A72F1B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885281"/>
              </p:ext>
            </p:extLst>
          </p:nvPr>
        </p:nvGraphicFramePr>
        <p:xfrm>
          <a:off x="4813649" y="3218780"/>
          <a:ext cx="2743201" cy="1654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81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49795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74550" y="5339501"/>
            <a:ext cx="1836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1384.6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747510" y="652286"/>
            <a:ext cx="5348489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r>
              <a:rPr lang="it-IT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endParaRPr lang="it-IT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EEDD9AB-A19D-467F-9995-9B213AF6F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327762"/>
              </p:ext>
            </p:extLst>
          </p:nvPr>
        </p:nvGraphicFramePr>
        <p:xfrm>
          <a:off x="1224566" y="2173054"/>
          <a:ext cx="7560207" cy="251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48052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0.067547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4917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0.000129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089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0.404298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0.046895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0.539613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29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52">
            <a:extLst>
              <a:ext uri="{FF2B5EF4-FFF2-40B4-BE49-F238E27FC236}">
                <a16:creationId xmlns:a16="http://schemas.microsoft.com/office/drawing/2014/main" id="{90F9E1C1-A6CF-426C-936A-23B8F983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14" y="365387"/>
            <a:ext cx="6811154" cy="63622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2FE727-D6FB-4A17-A732-5DD97FDAC07B}"/>
              </a:ext>
            </a:extLst>
          </p:cNvPr>
          <p:cNvSpPr txBox="1"/>
          <p:nvPr/>
        </p:nvSpPr>
        <p:spPr>
          <a:xfrm>
            <a:off x="1067984" y="2091210"/>
            <a:ext cx="27432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Non-</a:t>
            </a:r>
            <a:r>
              <a:rPr lang="it-IT" sz="2200" dirty="0" err="1">
                <a:latin typeface="Times New Roman"/>
                <a:cs typeface="Times New Roman"/>
              </a:rPr>
              <a:t>linearity</a:t>
            </a:r>
            <a:r>
              <a:rPr lang="it-IT" sz="2200" dirty="0">
                <a:latin typeface="Times New Roman"/>
                <a:cs typeface="Times New Roman"/>
              </a:rPr>
              <a:t> in dataset</a:t>
            </a:r>
            <a:endParaRPr lang="it-IT" dirty="0"/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ea typeface="+mn-lt"/>
                <a:cs typeface="+mn-lt"/>
              </a:rPr>
              <a:t>Residuals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do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not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follow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normal</a:t>
            </a:r>
            <a:r>
              <a:rPr lang="it-IT" sz="2200" dirty="0">
                <a:latin typeface="Times New Roman"/>
                <a:ea typeface="+mn-lt"/>
                <a:cs typeface="+mn-lt"/>
              </a:rPr>
              <a:t> 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distribution</a:t>
            </a:r>
            <a:endParaRPr lang="it-IT" sz="2200" dirty="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H</a:t>
            </a:r>
            <a:r>
              <a:rPr lang="it-IT" sz="2200" dirty="0" err="1">
                <a:latin typeface="Times New Roman"/>
                <a:ea typeface="+mn-lt"/>
                <a:cs typeface="+mn-lt"/>
              </a:rPr>
              <a:t>eteroscedasticity</a:t>
            </a:r>
            <a:r>
              <a:rPr lang="it-IT" sz="2200" dirty="0">
                <a:latin typeface="Times New Roman"/>
                <a:ea typeface="+mn-lt"/>
                <a:cs typeface="+mn-lt"/>
              </a:rPr>
              <a:t> </a:t>
            </a:r>
            <a:endParaRPr lang="it-IT" sz="2200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>
                <a:latin typeface="Times New Roman"/>
                <a:cs typeface="Times New Roman"/>
              </a:rPr>
              <a:t>Leverage points</a:t>
            </a:r>
          </a:p>
          <a:p>
            <a:pPr marL="285750" indent="-285750">
              <a:buFont typeface="Wingdings"/>
              <a:buChar char="Ø"/>
            </a:pPr>
            <a:endParaRPr lang="it-IT" sz="2200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it-IT" sz="2200" dirty="0" err="1">
                <a:latin typeface="Times New Roman"/>
                <a:cs typeface="Times New Roman"/>
              </a:rPr>
              <a:t>Outliers</a:t>
            </a:r>
            <a:endParaRPr lang="it-IT" dirty="0">
              <a:latin typeface="Times New Roman"/>
              <a:cs typeface="Times New Roman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98C37A-86E2-4043-BF60-E39A12B2EDD6}"/>
              </a:ext>
            </a:extLst>
          </p:cNvPr>
          <p:cNvSpPr txBox="1"/>
          <p:nvPr/>
        </p:nvSpPr>
        <p:spPr>
          <a:xfrm>
            <a:off x="657922" y="321874"/>
            <a:ext cx="393048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6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Reduced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Model</a:t>
            </a:r>
            <a:r>
              <a:rPr lang="it-IT" sz="3600" b="1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 </a:t>
            </a:r>
            <a:endParaRPr lang="it-IT" sz="36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r>
              <a:rPr lang="it-IT" sz="36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Plots</a:t>
            </a:r>
          </a:p>
          <a:p>
            <a:pPr algn="l"/>
            <a:endParaRPr lang="it-IT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551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671675" y="390524"/>
            <a:ext cx="65343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4000">
              <a:solidFill>
                <a:schemeClr val="accent1">
                  <a:lumMod val="75000"/>
                </a:schemeClr>
              </a:solidFill>
              <a:latin typeface="Bahnschrift SemiBold"/>
              <a:cs typeface="Aharon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2588919" y="5674548"/>
            <a:ext cx="9356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FE5CE4-68F6-4EFA-807E-8942053C4241}"/>
              </a:ext>
            </a:extLst>
          </p:cNvPr>
          <p:cNvSpPr txBox="1"/>
          <p:nvPr/>
        </p:nvSpPr>
        <p:spPr>
          <a:xfrm>
            <a:off x="3195287" y="352328"/>
            <a:ext cx="36289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  <a:r>
              <a:rPr lang="it-IT" sz="44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Outliers</a:t>
            </a:r>
            <a:r>
              <a:rPr lang="it-IT" sz="44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BB5EFF-8BA8-4741-9484-1D1C616E989A}"/>
              </a:ext>
            </a:extLst>
          </p:cNvPr>
          <p:cNvSpPr txBox="1"/>
          <p:nvPr/>
        </p:nvSpPr>
        <p:spPr>
          <a:xfrm>
            <a:off x="2015067" y="3135272"/>
            <a:ext cx="9151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249EE1D5-2274-44A1-A11B-E0D0A5A08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67946"/>
              </p:ext>
            </p:extLst>
          </p:nvPr>
        </p:nvGraphicFramePr>
        <p:xfrm>
          <a:off x="122663" y="2777206"/>
          <a:ext cx="12014172" cy="299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48">
                  <a:extLst>
                    <a:ext uri="{9D8B030D-6E8A-4147-A177-3AD203B41FA5}">
                      <a16:colId xmlns:a16="http://schemas.microsoft.com/office/drawing/2014/main" val="3309113819"/>
                    </a:ext>
                  </a:extLst>
                </a:gridCol>
                <a:gridCol w="1040641">
                  <a:extLst>
                    <a:ext uri="{9D8B030D-6E8A-4147-A177-3AD203B41FA5}">
                      <a16:colId xmlns:a16="http://schemas.microsoft.com/office/drawing/2014/main" val="3562282063"/>
                    </a:ext>
                  </a:extLst>
                </a:gridCol>
                <a:gridCol w="615020">
                  <a:extLst>
                    <a:ext uri="{9D8B030D-6E8A-4147-A177-3AD203B41FA5}">
                      <a16:colId xmlns:a16="http://schemas.microsoft.com/office/drawing/2014/main" val="1342050901"/>
                    </a:ext>
                  </a:extLst>
                </a:gridCol>
                <a:gridCol w="1091819">
                  <a:extLst>
                    <a:ext uri="{9D8B030D-6E8A-4147-A177-3AD203B41FA5}">
                      <a16:colId xmlns:a16="http://schemas.microsoft.com/office/drawing/2014/main" val="900175401"/>
                    </a:ext>
                  </a:extLst>
                </a:gridCol>
                <a:gridCol w="536941">
                  <a:extLst>
                    <a:ext uri="{9D8B030D-6E8A-4147-A177-3AD203B41FA5}">
                      <a16:colId xmlns:a16="http://schemas.microsoft.com/office/drawing/2014/main" val="2574472057"/>
                    </a:ext>
                  </a:extLst>
                </a:gridCol>
                <a:gridCol w="1271232">
                  <a:extLst>
                    <a:ext uri="{9D8B030D-6E8A-4147-A177-3AD203B41FA5}">
                      <a16:colId xmlns:a16="http://schemas.microsoft.com/office/drawing/2014/main" val="2948337141"/>
                    </a:ext>
                  </a:extLst>
                </a:gridCol>
                <a:gridCol w="1721458">
                  <a:extLst>
                    <a:ext uri="{9D8B030D-6E8A-4147-A177-3AD203B41FA5}">
                      <a16:colId xmlns:a16="http://schemas.microsoft.com/office/drawing/2014/main" val="2569587273"/>
                    </a:ext>
                  </a:extLst>
                </a:gridCol>
                <a:gridCol w="1165278">
                  <a:extLst>
                    <a:ext uri="{9D8B030D-6E8A-4147-A177-3AD203B41FA5}">
                      <a16:colId xmlns:a16="http://schemas.microsoft.com/office/drawing/2014/main" val="189721761"/>
                    </a:ext>
                  </a:extLst>
                </a:gridCol>
                <a:gridCol w="1108880">
                  <a:extLst>
                    <a:ext uri="{9D8B030D-6E8A-4147-A177-3AD203B41FA5}">
                      <a16:colId xmlns:a16="http://schemas.microsoft.com/office/drawing/2014/main" val="595457656"/>
                    </a:ext>
                  </a:extLst>
                </a:gridCol>
                <a:gridCol w="721218">
                  <a:extLst>
                    <a:ext uri="{9D8B030D-6E8A-4147-A177-3AD203B41FA5}">
                      <a16:colId xmlns:a16="http://schemas.microsoft.com/office/drawing/2014/main" val="686689893"/>
                    </a:ext>
                  </a:extLst>
                </a:gridCol>
                <a:gridCol w="1276512">
                  <a:extLst>
                    <a:ext uri="{9D8B030D-6E8A-4147-A177-3AD203B41FA5}">
                      <a16:colId xmlns:a16="http://schemas.microsoft.com/office/drawing/2014/main" val="657691939"/>
                    </a:ext>
                  </a:extLst>
                </a:gridCol>
                <a:gridCol w="879225">
                  <a:extLst>
                    <a:ext uri="{9D8B030D-6E8A-4147-A177-3AD203B41FA5}">
                      <a16:colId xmlns:a16="http://schemas.microsoft.com/office/drawing/2014/main" val="3798894936"/>
                    </a:ext>
                  </a:extLst>
                </a:gridCol>
              </a:tblGrid>
              <a:tr h="651282">
                <a:tc>
                  <a:txBody>
                    <a:bodyPr/>
                    <a:lstStyle/>
                    <a:p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gender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age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hypert</a:t>
                      </a:r>
                      <a:r>
                        <a:rPr lang="it-IT" sz="2000" dirty="0">
                          <a:latin typeface="Times New Roman"/>
                        </a:rPr>
                        <a:t>.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hd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ev_marr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work_type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err="1">
                          <a:latin typeface="Times New Roman"/>
                        </a:rPr>
                        <a:t>res_type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glucose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bmi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smoking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stroke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0212"/>
                  </a:ext>
                </a:extLst>
              </a:tr>
              <a:tr h="1130549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Self-</a:t>
                      </a:r>
                      <a:r>
                        <a:rPr lang="it-IT" sz="2000" dirty="0" err="1">
                          <a:latin typeface="Times New Roman"/>
                        </a:rPr>
                        <a:t>employed</a:t>
                      </a:r>
                      <a:endParaRPr lang="it-IT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Urban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82.28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formerly</a:t>
                      </a:r>
                      <a:r>
                        <a:rPr lang="it-IT" sz="2000" dirty="0">
                          <a:latin typeface="Times New Roman"/>
                        </a:rPr>
                        <a:t> </a:t>
                      </a:r>
                      <a:r>
                        <a:rPr lang="it-IT" sz="2000" err="1">
                          <a:latin typeface="Times New Roman"/>
                        </a:rPr>
                        <a:t>smoked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730667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76.13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29.9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smokes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707130"/>
                  </a:ext>
                </a:extLst>
              </a:tr>
              <a:tr h="6087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Times New Roman"/>
                        </a:rPr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Female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children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Rural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30.9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Unknown</a:t>
                      </a:r>
                      <a:endParaRPr lang="it-IT" sz="20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7324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DD55C0-6D16-4161-BF98-1CD09A2AD9D9}"/>
              </a:ext>
            </a:extLst>
          </p:cNvPr>
          <p:cNvSpPr txBox="1"/>
          <p:nvPr/>
        </p:nvSpPr>
        <p:spPr>
          <a:xfrm>
            <a:off x="1237430" y="1565245"/>
            <a:ext cx="7943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latin typeface="Times New Roman"/>
                <a:ea typeface="+mn-lt"/>
                <a:cs typeface="+mn-lt"/>
              </a:rPr>
              <a:t>Able to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infer</a:t>
            </a:r>
            <a:r>
              <a:rPr lang="it-IT" sz="2400" dirty="0">
                <a:latin typeface="Times New Roman"/>
                <a:ea typeface="+mn-lt"/>
                <a:cs typeface="+mn-lt"/>
              </a:rPr>
              <a:t> some particular stroke </a:t>
            </a:r>
            <a:r>
              <a:rPr lang="it-IT" sz="2400" dirty="0" err="1">
                <a:latin typeface="Times New Roman"/>
                <a:ea typeface="+mn-lt"/>
                <a:cs typeface="+mn-lt"/>
              </a:rPr>
              <a:t>cases</a:t>
            </a:r>
            <a:r>
              <a:rPr lang="it-IT" sz="2400" dirty="0">
                <a:latin typeface="Times New Roman"/>
                <a:ea typeface="+mn-lt"/>
                <a:cs typeface="+mn-lt"/>
              </a:rPr>
              <a:t>, 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anomaly</a:t>
            </a:r>
            <a:r>
              <a:rPr lang="it-IT" sz="2400" i="1" dirty="0">
                <a:latin typeface="Times New Roman"/>
                <a:ea typeface="+mn-lt"/>
                <a:cs typeface="+mn-lt"/>
              </a:rPr>
              <a:t> </a:t>
            </a:r>
            <a:r>
              <a:rPr lang="it-IT" sz="2400" i="1" dirty="0" err="1">
                <a:latin typeface="Times New Roman"/>
                <a:ea typeface="+mn-lt"/>
                <a:cs typeface="+mn-lt"/>
              </a:rPr>
              <a:t>detection</a:t>
            </a:r>
            <a:r>
              <a:rPr lang="it-IT" sz="2400" dirty="0">
                <a:latin typeface="Times New Roman"/>
                <a:ea typeface="+mn-lt"/>
                <a:cs typeface="+mn-lt"/>
              </a:rPr>
              <a:t>.</a:t>
            </a:r>
            <a:endParaRPr lang="it-IT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657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rtlCol="0">
            <a:normAutofit/>
          </a:bodyPr>
          <a:lstStyle/>
          <a:p>
            <a:r>
              <a:rPr lang="it-IT" noProof="1">
                <a:latin typeface="Times New Roman"/>
                <a:cs typeface="LilyUPC"/>
              </a:rPr>
              <a:t>Interaction between features</a:t>
            </a:r>
          </a:p>
        </p:txBody>
      </p:sp>
      <p:cxnSp>
        <p:nvCxnSpPr>
          <p:cNvPr id="99" name="Straight Arrow Connector 8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A06662BA-C8E6-41CD-9DD0-EC077128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810406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Rockwell Nova Light"/>
                <a:cs typeface="Simplified Arabic Fixed"/>
              </a:rPr>
              <a:t>age * </a:t>
            </a:r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 </a:t>
            </a:r>
            <a:br>
              <a:rPr lang="en-US" sz="1800" dirty="0">
                <a:latin typeface="Rockwell Nova Light"/>
                <a:cs typeface="Simplified Arabic Fixed"/>
              </a:rPr>
            </a:br>
            <a:r>
              <a:rPr lang="en-US" sz="18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</a:t>
            </a:r>
            <a:br>
              <a:rPr lang="en-US" sz="1800" dirty="0">
                <a:latin typeface="Rockwell Nova Light"/>
              </a:rPr>
            </a:br>
            <a:r>
              <a:rPr lang="en-US" sz="1800" dirty="0">
                <a:latin typeface="Rockwell Nova Light"/>
                <a:cs typeface="Simplified Arabic Fixed"/>
              </a:rPr>
              <a:t>hypertension</a:t>
            </a:r>
            <a:br>
              <a:rPr lang="en-US" sz="1800" dirty="0">
                <a:latin typeface="Rockwell Nova Light"/>
                <a:cs typeface="Simplified Arabic Fixed"/>
              </a:rPr>
            </a:br>
            <a:endParaRPr lang="en-US" sz="1800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avg_glucose_level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*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dirty="0" err="1">
                <a:latin typeface="Rockwell Nova Light"/>
                <a:cs typeface="Simplified Arabic Fixed"/>
              </a:rPr>
              <a:t>bmi</a:t>
            </a:r>
            <a:r>
              <a:rPr lang="en-US" sz="1800" dirty="0">
                <a:latin typeface="Rockwell Nova Light"/>
                <a:cs typeface="Simplified Arabic Fixed"/>
              </a:rPr>
              <a:t>,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heart_disease</a:t>
            </a:r>
            <a:r>
              <a:rPr lang="en-US" sz="1800" b="1" dirty="0">
                <a:latin typeface="Rockwell Nova Light"/>
                <a:cs typeface="Simplified Arabic Fixed"/>
              </a:rPr>
              <a:t> *</a:t>
            </a:r>
            <a:r>
              <a:rPr lang="en-US" sz="1800" dirty="0">
                <a:latin typeface="Rockwell Nova Light"/>
                <a:cs typeface="Simplified Arabic Fixed"/>
              </a:rPr>
              <a:t>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r>
              <a:rPr lang="en-US" sz="1800" b="1" dirty="0" err="1">
                <a:latin typeface="Rockwell Nova Light"/>
                <a:cs typeface="Simplified Arabic Fixed"/>
              </a:rPr>
              <a:t>bmi</a:t>
            </a:r>
            <a:r>
              <a:rPr lang="en-US" sz="1800" b="1">
                <a:latin typeface="Rockwell Nova Light"/>
                <a:cs typeface="Simplified Arabic Fixed"/>
              </a:rPr>
              <a:t> * </a:t>
            </a:r>
            <a:r>
              <a:rPr lang="en-US" sz="1800" b="1" dirty="0">
                <a:latin typeface="Rockwell Nova Light"/>
                <a:cs typeface="Simplified Arabic Fixed"/>
              </a:rPr>
              <a:t>hypertension</a:t>
            </a:r>
            <a:br>
              <a:rPr lang="en-US" sz="1800" b="1" dirty="0">
                <a:latin typeface="Rockwell Nova Light"/>
                <a:cs typeface="Simplified Arabic Fixed"/>
              </a:rPr>
            </a:br>
            <a:br>
              <a:rPr lang="en-US" sz="1800" b="1" dirty="0">
                <a:latin typeface="Rockwell Nova Light"/>
                <a:cs typeface="Simplified Arabic Fixed"/>
              </a:rPr>
            </a:br>
            <a:endParaRPr lang="en-US" sz="1800" b="1" dirty="0">
              <a:latin typeface="Rockwell Nova Light"/>
              <a:cs typeface="Simplified Arabic Fixed"/>
            </a:endParaRPr>
          </a:p>
          <a:p>
            <a:pPr>
              <a:buClr>
                <a:srgbClr val="1287C3"/>
              </a:buClr>
            </a:pPr>
            <a:endParaRPr lang="en-US" sz="1800" dirty="0"/>
          </a:p>
        </p:txBody>
      </p:sp>
      <p:pic>
        <p:nvPicPr>
          <p:cNvPr id="81" name="Immagine 81">
            <a:extLst>
              <a:ext uri="{FF2B5EF4-FFF2-40B4-BE49-F238E27FC236}">
                <a16:creationId xmlns:a16="http://schemas.microsoft.com/office/drawing/2014/main" id="{8554BF0F-5E7B-440E-8AF9-03DD48589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22" r="16149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607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3837887" y="364433"/>
            <a:ext cx="8244919" cy="64011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500">
              <a:ln w="3175" cmpd="sng">
                <a:noFill/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0C95DD-7DF7-4B4A-A8BD-1A032F3EEA58}"/>
              </a:ext>
            </a:extLst>
          </p:cNvPr>
          <p:cNvSpPr txBox="1"/>
          <p:nvPr/>
        </p:nvSpPr>
        <p:spPr>
          <a:xfrm>
            <a:off x="1337860" y="5631786"/>
            <a:ext cx="13271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latin typeface="Times New Roman"/>
                <a:ea typeface="+mn-lt"/>
                <a:cs typeface="+mn-lt"/>
              </a:rPr>
              <a:t>AIC: 1384</a:t>
            </a:r>
            <a:endParaRPr lang="it-IT" sz="20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37B106-758B-43EF-B8DD-B1799CDF95B5}"/>
              </a:ext>
            </a:extLst>
          </p:cNvPr>
          <p:cNvSpPr txBox="1"/>
          <p:nvPr/>
        </p:nvSpPr>
        <p:spPr>
          <a:xfrm>
            <a:off x="1138950" y="584326"/>
            <a:ext cx="6397176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Best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Interaction Model 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endParaRPr lang="it-IT" dirty="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FF195D9-2002-4B19-9C6B-FE39091EC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66545"/>
              </p:ext>
            </p:extLst>
          </p:nvPr>
        </p:nvGraphicFramePr>
        <p:xfrm>
          <a:off x="1138950" y="1884801"/>
          <a:ext cx="7560207" cy="308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69">
                  <a:extLst>
                    <a:ext uri="{9D8B030D-6E8A-4147-A177-3AD203B41FA5}">
                      <a16:colId xmlns:a16="http://schemas.microsoft.com/office/drawing/2014/main" val="494512387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696399866"/>
                    </a:ext>
                  </a:extLst>
                </a:gridCol>
                <a:gridCol w="2520069">
                  <a:extLst>
                    <a:ext uri="{9D8B030D-6E8A-4147-A177-3AD203B41FA5}">
                      <a16:colId xmlns:a16="http://schemas.microsoft.com/office/drawing/2014/main" val="1918053532"/>
                    </a:ext>
                  </a:extLst>
                </a:gridCol>
              </a:tblGrid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Feature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Coef.</a:t>
                      </a:r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Level of significance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26794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0.070133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&lt; 2e-16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38452"/>
                  </a:ext>
                </a:extLst>
              </a:tr>
              <a:tr h="52282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Avg. Glucose level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Times New Roman"/>
                        </a:rPr>
                        <a:t>0.000176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90667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Heart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2.765299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0.047694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56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Hypertension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0.536550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0.001880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877522"/>
                  </a:ext>
                </a:extLst>
              </a:tr>
              <a:tr h="5131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/>
                        </a:rPr>
                        <a:t>Age:heart</a:t>
                      </a:r>
                      <a:r>
                        <a:rPr lang="en-US" sz="2000" dirty="0">
                          <a:latin typeface="Times New Roman"/>
                        </a:rPr>
                        <a:t> disease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-0.032872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/>
                        </a:rPr>
                        <a:t>0.091604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51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4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magine 40" descr="Rendering astratto di rete e nodi in vetro">
            <a:extLst>
              <a:ext uri="{FF2B5EF4-FFF2-40B4-BE49-F238E27FC236}">
                <a16:creationId xmlns:a16="http://schemas.microsoft.com/office/drawing/2014/main" id="{7CB67304-8DDF-4D4B-93A1-AA8F6BBD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1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5562600" cy="9841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Selection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963D780-D952-403B-BB51-F5FA8530EF23}"/>
              </a:ext>
            </a:extLst>
          </p:cNvPr>
          <p:cNvSpPr txBox="1"/>
          <p:nvPr/>
        </p:nvSpPr>
        <p:spPr>
          <a:xfrm>
            <a:off x="1483694" y="4599363"/>
            <a:ext cx="4808296" cy="21338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 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E6CE-37E9-4123-9864-7B325183D63B}"/>
              </a:ext>
            </a:extLst>
          </p:cNvPr>
          <p:cNvSpPr txBox="1"/>
          <p:nvPr/>
        </p:nvSpPr>
        <p:spPr>
          <a:xfrm>
            <a:off x="407041" y="1449659"/>
            <a:ext cx="8020755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To choose the best model among the electives ones we used Training and Validation testing method.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/>
                <a:cs typeface="Times New Roman"/>
              </a:rPr>
              <a:t>Data splits should be done carefully cause </a:t>
            </a:r>
            <a:r>
              <a:rPr lang="en-US" sz="2200">
                <a:latin typeface="Times New Roman"/>
                <a:cs typeface="Times New Roman"/>
              </a:rPr>
              <a:t>of unbalanced </a:t>
            </a:r>
            <a:r>
              <a:rPr lang="en-US" sz="2200" dirty="0">
                <a:latin typeface="Times New Roman"/>
                <a:cs typeface="Times New Roman"/>
              </a:rPr>
              <a:t>issue.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75% Training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25% Validation </a:t>
            </a:r>
          </a:p>
          <a:p>
            <a:pPr marL="742950" lvl="1" indent="-28575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latin typeface="Times New Roman"/>
                <a:cs typeface="Times New Roman"/>
              </a:rPr>
              <a:t>Both splits have 4% of stroke cases</a:t>
            </a:r>
          </a:p>
        </p:txBody>
      </p:sp>
      <p:pic>
        <p:nvPicPr>
          <p:cNvPr id="42" name="Elemento grafico 10" descr="Grafico a barre con riempimento a tinta unita">
            <a:extLst>
              <a:ext uri="{FF2B5EF4-FFF2-40B4-BE49-F238E27FC236}">
                <a16:creationId xmlns:a16="http://schemas.microsoft.com/office/drawing/2014/main" id="{4615C5A8-4E49-4DA9-A0AF-1ACDDDE14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135" y="4493941"/>
            <a:ext cx="914400" cy="914400"/>
          </a:xfrm>
          <a:prstGeom prst="rect">
            <a:avLst/>
          </a:prstGeom>
        </p:spPr>
      </p:pic>
      <p:pic>
        <p:nvPicPr>
          <p:cNvPr id="43" name="Elemento grafico 9" descr="Segno di spunta con riempimento a tinta unita">
            <a:extLst>
              <a:ext uri="{FF2B5EF4-FFF2-40B4-BE49-F238E27FC236}">
                <a16:creationId xmlns:a16="http://schemas.microsoft.com/office/drawing/2014/main" id="{B990E027-660B-47CE-990A-1A1284EF7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12" y="5666298"/>
            <a:ext cx="801045" cy="8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CA4EC59-B8A3-489A-9FB4-AA0699200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918BE9-9925-4F9B-ADC9-320585A106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b="14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15">
            <a:extLst>
              <a:ext uri="{FF2B5EF4-FFF2-40B4-BE49-F238E27FC236}">
                <a16:creationId xmlns:a16="http://schemas.microsoft.com/office/drawing/2014/main" id="{1143E968-E203-496D-A1AD-2EA10AB3E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3005669" y="-16933"/>
            <a:ext cx="9220200" cy="6891867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  <a:gd name="connsiteX0" fmla="*/ 8382001 w 10295468"/>
              <a:gd name="connsiteY0" fmla="*/ 8466 h 6883400"/>
              <a:gd name="connsiteX1" fmla="*/ 7738534 w 10295468"/>
              <a:gd name="connsiteY1" fmla="*/ 2573866 h 6883400"/>
              <a:gd name="connsiteX2" fmla="*/ 10295468 w 10295468"/>
              <a:gd name="connsiteY2" fmla="*/ 6874933 h 6883400"/>
              <a:gd name="connsiteX3" fmla="*/ 2954868 w 10295468"/>
              <a:gd name="connsiteY3" fmla="*/ 6883400 h 6883400"/>
              <a:gd name="connsiteX4" fmla="*/ 0 w 10295468"/>
              <a:gd name="connsiteY4" fmla="*/ 0 h 6883400"/>
              <a:gd name="connsiteX5" fmla="*/ 8382001 w 10295468"/>
              <a:gd name="connsiteY5" fmla="*/ 8466 h 6883400"/>
              <a:gd name="connsiteX0" fmla="*/ 8382001 w 10295468"/>
              <a:gd name="connsiteY0" fmla="*/ 8466 h 6891867"/>
              <a:gd name="connsiteX1" fmla="*/ 7738534 w 10295468"/>
              <a:gd name="connsiteY1" fmla="*/ 2573866 h 6891867"/>
              <a:gd name="connsiteX2" fmla="*/ 10295468 w 10295468"/>
              <a:gd name="connsiteY2" fmla="*/ 6874933 h 6891867"/>
              <a:gd name="connsiteX3" fmla="*/ 16935 w 10295468"/>
              <a:gd name="connsiteY3" fmla="*/ 6891867 h 6891867"/>
              <a:gd name="connsiteX4" fmla="*/ 0 w 10295468"/>
              <a:gd name="connsiteY4" fmla="*/ 0 h 6891867"/>
              <a:gd name="connsiteX5" fmla="*/ 8382001 w 10295468"/>
              <a:gd name="connsiteY5" fmla="*/ 8466 h 6891867"/>
              <a:gd name="connsiteX0" fmla="*/ 8382001 w 8382001"/>
              <a:gd name="connsiteY0" fmla="*/ 8466 h 6891867"/>
              <a:gd name="connsiteX1" fmla="*/ 7738534 w 8382001"/>
              <a:gd name="connsiteY1" fmla="*/ 2573866 h 6891867"/>
              <a:gd name="connsiteX2" fmla="*/ 7340602 w 8382001"/>
              <a:gd name="connsiteY2" fmla="*/ 6883400 h 6891867"/>
              <a:gd name="connsiteX3" fmla="*/ 16935 w 8382001"/>
              <a:gd name="connsiteY3" fmla="*/ 6891867 h 6891867"/>
              <a:gd name="connsiteX4" fmla="*/ 0 w 8382001"/>
              <a:gd name="connsiteY4" fmla="*/ 0 h 6891867"/>
              <a:gd name="connsiteX5" fmla="*/ 8382001 w 8382001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340602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  <a:gd name="connsiteX0" fmla="*/ 8382001 w 9220200"/>
              <a:gd name="connsiteY0" fmla="*/ 8466 h 6891867"/>
              <a:gd name="connsiteX1" fmla="*/ 9220200 w 9220200"/>
              <a:gd name="connsiteY1" fmla="*/ 5350932 h 6891867"/>
              <a:gd name="connsiteX2" fmla="*/ 7298269 w 9220200"/>
              <a:gd name="connsiteY2" fmla="*/ 6883400 h 6891867"/>
              <a:gd name="connsiteX3" fmla="*/ 16935 w 9220200"/>
              <a:gd name="connsiteY3" fmla="*/ 6891867 h 6891867"/>
              <a:gd name="connsiteX4" fmla="*/ 0 w 9220200"/>
              <a:gd name="connsiteY4" fmla="*/ 0 h 6891867"/>
              <a:gd name="connsiteX5" fmla="*/ 8382001 w 9220200"/>
              <a:gd name="connsiteY5" fmla="*/ 8466 h 689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0200" h="6891867">
                <a:moveTo>
                  <a:pt x="8382001" y="8466"/>
                </a:moveTo>
                <a:lnTo>
                  <a:pt x="9220200" y="5350932"/>
                </a:lnTo>
                <a:lnTo>
                  <a:pt x="7298269" y="6883400"/>
                </a:lnTo>
                <a:lnTo>
                  <a:pt x="16935" y="6891867"/>
                </a:lnTo>
                <a:lnTo>
                  <a:pt x="0" y="0"/>
                </a:lnTo>
                <a:lnTo>
                  <a:pt x="8382001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FBB3444A-472E-400E-81D0-7CCDEEECC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B7E64D84-2392-46A1-99D2-C8FC063F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89352A95-1C82-4A0D-9B20-8AC7280C7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1B60E48-D617-4CF1-8900-497D49142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F6C14F-3347-46BB-A317-C1C12263E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DD86299-6737-471C-98C5-872BDC681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0C6C46B-7841-473B-AC3A-9A69908AB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A66F9E-D83D-456F-863A-5AFC3D5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867" y="558800"/>
            <a:ext cx="7535333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/>
                <a:cs typeface="Dubai Medium"/>
              </a:rPr>
              <a:t>Data analysis on stroke detection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3F8E30-5D41-4E3A-811D-3C57F9F74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8961" y="2048933"/>
            <a:ext cx="7544062" cy="4349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/>
                <a:cs typeface="Times"/>
              </a:rPr>
              <a:t>  </a:t>
            </a: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“Stroke” is the medical term for damage to brain tissue or the death of a portion of it, due to insufficient blood supply to an area of the brain</a:t>
            </a: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It is responsible for approximately 11% of total deaths</a:t>
            </a:r>
            <a:br>
              <a:rPr lang="en-US" sz="2400" dirty="0">
                <a:latin typeface="Times New Roman"/>
              </a:rPr>
            </a:br>
            <a:endParaRPr lang="en-US" sz="2400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values of glucose: 60-110 mg/dl</a:t>
            </a:r>
          </a:p>
          <a:p>
            <a:pPr lvl="2" indent="-342900" algn="l">
              <a:buClr>
                <a:srgbClr val="1287C3"/>
              </a:buClr>
              <a:buFont typeface="Wingdings"/>
              <a:buChar char="§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126 diabetes</a:t>
            </a: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  <a:p>
            <a:pPr algn="l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 Normal BMI range: 18.5 - 24.9</a:t>
            </a:r>
          </a:p>
          <a:p>
            <a:pPr lvl="2" indent="-342900">
              <a:buFont typeface="Wingdings"/>
              <a:buChar char="§"/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"/>
              </a:rPr>
              <a:t> 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Times"/>
              </a:rPr>
              <a:t>&gt; 30.0 obesity</a:t>
            </a:r>
          </a:p>
          <a:p>
            <a:pPr algn="l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Times New Roman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3943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600963"/>
            <a:ext cx="3753540" cy="1595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latin typeface="Times New Roman"/>
                <a:cs typeface="Times New Roman"/>
              </a:rPr>
              <a:t>Best Model </a:t>
            </a:r>
            <a:br>
              <a:rPr lang="en-US" sz="4400" dirty="0">
                <a:latin typeface="Times New Roman"/>
                <a:cs typeface="Times New Roman"/>
              </a:rPr>
            </a:br>
            <a:r>
              <a:rPr lang="en-US" sz="4400" dirty="0">
                <a:latin typeface="Times New Roman"/>
                <a:cs typeface="Times New Roman"/>
              </a:rPr>
              <a:t>Selection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31" y="2953170"/>
            <a:ext cx="4758891" cy="3028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>
                <a:latin typeface="Times New Roman"/>
                <a:cs typeface="Times New Roman"/>
              </a:rPr>
              <a:t>False Rates?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False negatives in medical cases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ROC or Precision-Recall curves?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Threshold</a:t>
            </a:r>
          </a:p>
          <a:p>
            <a:pPr marL="342900" indent="-342900" algn="l">
              <a:buFont typeface="Arial"/>
              <a:buChar char="•"/>
            </a:pP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 descr="Rappresentazioni digitali di circuito stampato con numeri e linee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1" r="11630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6457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A48E432-D02C-4F04-B428-57771DAF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78" y="211873"/>
            <a:ext cx="6434253" cy="64342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E6BE8-EDAD-41BF-A86C-D308ABF27272}"/>
              </a:ext>
            </a:extLst>
          </p:cNvPr>
          <p:cNvSpPr txBox="1"/>
          <p:nvPr/>
        </p:nvSpPr>
        <p:spPr>
          <a:xfrm>
            <a:off x="646771" y="2062976"/>
            <a:ext cx="2821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</a:p>
          <a:p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Prec-Recall </a:t>
            </a:r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endParaRPr lang="it-IT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4" descr="Una connessione astratta su sfondo grigio chiaro">
            <a:extLst>
              <a:ext uri="{FF2B5EF4-FFF2-40B4-BE49-F238E27FC236}">
                <a16:creationId xmlns:a16="http://schemas.microsoft.com/office/drawing/2014/main" id="{B9FDAB13-19FF-41B5-B1D6-700EE875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2341"/>
            <a:ext cx="12196761" cy="6853317"/>
          </a:xfrm>
          <a:prstGeom prst="rect">
            <a:avLst/>
          </a:prstGeom>
        </p:spPr>
      </p:pic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06239439-79B0-441A-AE4C-85F3A24C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303838"/>
              </p:ext>
            </p:extLst>
          </p:nvPr>
        </p:nvGraphicFramePr>
        <p:xfrm>
          <a:off x="2695432" y="511791"/>
          <a:ext cx="4230828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51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42762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41027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REDUCED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681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7DEB139-BEF9-41C6-A025-E98E11381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2206"/>
              </p:ext>
            </p:extLst>
          </p:nvPr>
        </p:nvGraphicFramePr>
        <p:xfrm>
          <a:off x="2672686" y="3764507"/>
          <a:ext cx="4215756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701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LDA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110127D-52E0-4BF8-88AE-26118C33F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1062"/>
              </p:ext>
            </p:extLst>
          </p:nvPr>
        </p:nvGraphicFramePr>
        <p:xfrm>
          <a:off x="7665492" y="523164"/>
          <a:ext cx="4249871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20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5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INTERACTION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679</a:t>
                      </a:r>
                      <a:endParaRPr lang="it-IT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AAE7731-BC2C-42EA-B51F-C0080EEEA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23706"/>
              </p:ext>
            </p:extLst>
          </p:nvPr>
        </p:nvGraphicFramePr>
        <p:xfrm>
          <a:off x="7631373" y="3798626"/>
          <a:ext cx="4181637" cy="27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582">
                  <a:extLst>
                    <a:ext uri="{9D8B030D-6E8A-4147-A177-3AD203B41FA5}">
                      <a16:colId xmlns:a16="http://schemas.microsoft.com/office/drawing/2014/main" val="4120542549"/>
                    </a:ext>
                  </a:extLst>
                </a:gridCol>
                <a:gridCol w="428481">
                  <a:extLst>
                    <a:ext uri="{9D8B030D-6E8A-4147-A177-3AD203B41FA5}">
                      <a16:colId xmlns:a16="http://schemas.microsoft.com/office/drawing/2014/main" val="319773503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881153750"/>
                    </a:ext>
                  </a:extLst>
                </a:gridCol>
                <a:gridCol w="1364787">
                  <a:extLst>
                    <a:ext uri="{9D8B030D-6E8A-4147-A177-3AD203B41FA5}">
                      <a16:colId xmlns:a16="http://schemas.microsoft.com/office/drawing/2014/main" val="1993201180"/>
                    </a:ext>
                  </a:extLst>
                </a:gridCol>
              </a:tblGrid>
              <a:tr h="682372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QDA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18418"/>
                  </a:ext>
                </a:extLst>
              </a:tr>
              <a:tr h="364990">
                <a:tc rowSpan="2" gridSpan="2">
                  <a:txBody>
                    <a:bodyPr/>
                    <a:lstStyle/>
                    <a:p>
                      <a:pPr algn="ctr"/>
                      <a:endParaRPr lang="it-IT" sz="2000" dirty="0">
                        <a:latin typeface="Times New Roman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2000" err="1">
                          <a:latin typeface="Times New Roman"/>
                        </a:rPr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747671"/>
                  </a:ext>
                </a:extLst>
              </a:tr>
              <a:tr h="364990">
                <a:tc gridSpan="2"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201907"/>
                  </a:ext>
                </a:extLst>
              </a:tr>
              <a:tr h="650634">
                <a:tc rowSpan="2">
                  <a:txBody>
                    <a:bodyPr/>
                    <a:lstStyle/>
                    <a:p>
                      <a:pPr algn="ctr"/>
                      <a:r>
                        <a:rPr lang="it-IT" sz="2000">
                          <a:latin typeface="Times New Roman"/>
                        </a:rPr>
                        <a:t>Ground</a:t>
                      </a:r>
                      <a:endParaRPr lang="it-IT" dirty="0" err="1"/>
                    </a:p>
                    <a:p>
                      <a:pPr lvl="0" algn="ctr">
                        <a:buNone/>
                      </a:pPr>
                      <a:r>
                        <a:rPr lang="it-IT" sz="2000" err="1">
                          <a:latin typeface="Times New Roman"/>
                        </a:rPr>
                        <a:t>thruth</a:t>
                      </a:r>
                      <a:endParaRPr lang="it-IT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90654"/>
                  </a:ext>
                </a:extLst>
              </a:tr>
              <a:tr h="65063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latin typeface="Times New Roman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60056"/>
                  </a:ext>
                </a:extLst>
              </a:tr>
            </a:tbl>
          </a:graphicData>
        </a:graphic>
      </p:graphicFrame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76A8118-36B0-453E-9064-873FF0C5CC61}"/>
              </a:ext>
            </a:extLst>
          </p:cNvPr>
          <p:cNvSpPr txBox="1"/>
          <p:nvPr/>
        </p:nvSpPr>
        <p:spPr>
          <a:xfrm>
            <a:off x="247650" y="222408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Best </a:t>
            </a:r>
          </a:p>
          <a:p>
            <a:r>
              <a:rPr lang="it-IT" sz="4400" b="1" dirty="0">
                <a:solidFill>
                  <a:schemeClr val="tx2"/>
                </a:solidFill>
                <a:latin typeface="Times New Roman"/>
                <a:cs typeface="Times New Roman"/>
              </a:rPr>
              <a:t>Model </a:t>
            </a:r>
          </a:p>
          <a:p>
            <a:r>
              <a:rPr lang="it-IT" sz="4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Selection</a:t>
            </a:r>
            <a:endParaRPr lang="it-IT" sz="4400" b="1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329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2F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7C89F1-177B-4C54-A5E4-27DC51825D01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Best Model Selection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 Error Rates -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0D02DB-7993-46C1-A46D-D8F353E9E7D2}"/>
              </a:ext>
            </a:extLst>
          </p:cNvPr>
          <p:cNvSpPr txBox="1"/>
          <p:nvPr/>
        </p:nvSpPr>
        <p:spPr>
          <a:xfrm>
            <a:off x="307181" y="2405068"/>
            <a:ext cx="2937824" cy="10979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0.0658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2.01 e-3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Immagine 28" descr="Immagine che contiene esterni, oggetto da esterni, blu, giorno&#10;&#10;Descrizione generata automaticamente">
            <a:extLst>
              <a:ext uri="{FF2B5EF4-FFF2-40B4-BE49-F238E27FC236}">
                <a16:creationId xmlns:a16="http://schemas.microsoft.com/office/drawing/2014/main" id="{BE8FD610-78B4-4AE6-959E-EC868888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B3D26B3-0E9C-428C-AE84-91374BCF4D00}"/>
              </a:ext>
            </a:extLst>
          </p:cNvPr>
          <p:cNvSpPr txBox="1"/>
          <p:nvPr/>
        </p:nvSpPr>
        <p:spPr>
          <a:xfrm>
            <a:off x="3505526" y="3429000"/>
            <a:ext cx="395763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0.0660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2.0 e-3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461391-9A28-4650-9B1F-170A6A2D96FA}"/>
              </a:ext>
            </a:extLst>
          </p:cNvPr>
          <p:cNvSpPr txBox="1"/>
          <p:nvPr/>
        </p:nvSpPr>
        <p:spPr>
          <a:xfrm>
            <a:off x="307181" y="4449464"/>
            <a:ext cx="346206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0.0652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2.04 e-3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B743A2E-0D5C-4808-83B2-7C2C61F071F4}"/>
              </a:ext>
            </a:extLst>
          </p:cNvPr>
          <p:cNvSpPr txBox="1"/>
          <p:nvPr/>
        </p:nvSpPr>
        <p:spPr>
          <a:xfrm>
            <a:off x="3535108" y="5513426"/>
            <a:ext cx="33742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QDA MODEL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rates: 0.0721</a:t>
            </a:r>
            <a:endParaRPr lang="en-US" sz="20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 typeface="Arial,Sans-Serif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rates: 6.633 e-3</a:t>
            </a:r>
          </a:p>
        </p:txBody>
      </p:sp>
    </p:spTree>
    <p:extLst>
      <p:ext uri="{BB962C8B-B14F-4D97-AF65-F5344CB8AC3E}">
        <p14:creationId xmlns:p14="http://schemas.microsoft.com/office/powerpoint/2010/main" val="116357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4BFB2C-CF5A-4374-95D5-23ED752CFA2F}"/>
              </a:ext>
            </a:extLst>
          </p:cNvPr>
          <p:cNvSpPr txBox="1"/>
          <p:nvPr/>
        </p:nvSpPr>
        <p:spPr>
          <a:xfrm>
            <a:off x="643467" y="639099"/>
            <a:ext cx="3647493" cy="49658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Conclusions</a:t>
            </a:r>
          </a:p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00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13" descr="Sfondo molecole di DNA">
            <a:extLst>
              <a:ext uri="{FF2B5EF4-FFF2-40B4-BE49-F238E27FC236}">
                <a16:creationId xmlns:a16="http://schemas.microsoft.com/office/drawing/2014/main" id="{1379D523-A557-4A26-BBFE-071FB157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22" y="0"/>
            <a:ext cx="6696178" cy="6858000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FA15A8F2-BEFF-43EB-9E51-50E465DF7078}"/>
              </a:ext>
            </a:extLst>
          </p:cNvPr>
          <p:cNvSpPr txBox="1"/>
          <p:nvPr/>
        </p:nvSpPr>
        <p:spPr>
          <a:xfrm>
            <a:off x="4979938" y="639099"/>
            <a:ext cx="6591346" cy="49658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Interaction model is the best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Older people have higher probability 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to get a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Not easy to make ​secure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 predictions​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Increase the number of data​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more features related with stroke​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Find out the appropriate false rate​</a:t>
            </a:r>
          </a:p>
        </p:txBody>
      </p:sp>
    </p:spTree>
    <p:extLst>
      <p:ext uri="{BB962C8B-B14F-4D97-AF65-F5344CB8AC3E}">
        <p14:creationId xmlns:p14="http://schemas.microsoft.com/office/powerpoint/2010/main" val="181908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82695-1A66-9845-9622-38B3CF02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87" y="543164"/>
            <a:ext cx="8596667" cy="56673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</a:t>
            </a:r>
            <a:endParaRPr lang="it-IT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C83E3C-59F4-BB4A-A711-8D641918FEC2}"/>
              </a:ext>
            </a:extLst>
          </p:cNvPr>
          <p:cNvSpPr txBox="1"/>
          <p:nvPr/>
        </p:nvSpPr>
        <p:spPr>
          <a:xfrm>
            <a:off x="3597442" y="457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169725DD-05AC-944C-A9DD-D88F618BA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83608"/>
              </p:ext>
            </p:extLst>
          </p:nvPr>
        </p:nvGraphicFramePr>
        <p:xfrm>
          <a:off x="262464" y="1298126"/>
          <a:ext cx="11812305" cy="4615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256">
                  <a:extLst>
                    <a:ext uri="{9D8B030D-6E8A-4147-A177-3AD203B41FA5}">
                      <a16:colId xmlns:a16="http://schemas.microsoft.com/office/drawing/2014/main" val="846349652"/>
                    </a:ext>
                  </a:extLst>
                </a:gridCol>
                <a:gridCol w="1048570">
                  <a:extLst>
                    <a:ext uri="{9D8B030D-6E8A-4147-A177-3AD203B41FA5}">
                      <a16:colId xmlns:a16="http://schemas.microsoft.com/office/drawing/2014/main" val="2907242611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813888194"/>
                    </a:ext>
                  </a:extLst>
                </a:gridCol>
                <a:gridCol w="987449">
                  <a:extLst>
                    <a:ext uri="{9D8B030D-6E8A-4147-A177-3AD203B41FA5}">
                      <a16:colId xmlns:a16="http://schemas.microsoft.com/office/drawing/2014/main" val="4077394584"/>
                    </a:ext>
                  </a:extLst>
                </a:gridCol>
                <a:gridCol w="548274">
                  <a:extLst>
                    <a:ext uri="{9D8B030D-6E8A-4147-A177-3AD203B41FA5}">
                      <a16:colId xmlns:a16="http://schemas.microsoft.com/office/drawing/2014/main" val="3903794905"/>
                    </a:ext>
                  </a:extLst>
                </a:gridCol>
                <a:gridCol w="1101970">
                  <a:extLst>
                    <a:ext uri="{9D8B030D-6E8A-4147-A177-3AD203B41FA5}">
                      <a16:colId xmlns:a16="http://schemas.microsoft.com/office/drawing/2014/main" val="1546034355"/>
                    </a:ext>
                  </a:extLst>
                </a:gridCol>
                <a:gridCol w="1312984">
                  <a:extLst>
                    <a:ext uri="{9D8B030D-6E8A-4147-A177-3AD203B41FA5}">
                      <a16:colId xmlns:a16="http://schemas.microsoft.com/office/drawing/2014/main" val="2543605109"/>
                    </a:ext>
                  </a:extLst>
                </a:gridCol>
                <a:gridCol w="844062">
                  <a:extLst>
                    <a:ext uri="{9D8B030D-6E8A-4147-A177-3AD203B41FA5}">
                      <a16:colId xmlns:a16="http://schemas.microsoft.com/office/drawing/2014/main" val="965980069"/>
                    </a:ext>
                  </a:extLst>
                </a:gridCol>
                <a:gridCol w="1034340">
                  <a:extLst>
                    <a:ext uri="{9D8B030D-6E8A-4147-A177-3AD203B41FA5}">
                      <a16:colId xmlns:a16="http://schemas.microsoft.com/office/drawing/2014/main" val="3649505231"/>
                    </a:ext>
                  </a:extLst>
                </a:gridCol>
                <a:gridCol w="668216">
                  <a:extLst>
                    <a:ext uri="{9D8B030D-6E8A-4147-A177-3AD203B41FA5}">
                      <a16:colId xmlns:a16="http://schemas.microsoft.com/office/drawing/2014/main" val="1574309546"/>
                    </a:ext>
                  </a:extLst>
                </a:gridCol>
                <a:gridCol w="1735015">
                  <a:extLst>
                    <a:ext uri="{9D8B030D-6E8A-4147-A177-3AD203B41FA5}">
                      <a16:colId xmlns:a16="http://schemas.microsoft.com/office/drawing/2014/main" val="2246811986"/>
                    </a:ext>
                  </a:extLst>
                </a:gridCol>
                <a:gridCol w="937846">
                  <a:extLst>
                    <a:ext uri="{9D8B030D-6E8A-4147-A177-3AD203B41FA5}">
                      <a16:colId xmlns:a16="http://schemas.microsoft.com/office/drawing/2014/main" val="4274961821"/>
                    </a:ext>
                  </a:extLst>
                </a:gridCol>
              </a:tblGrid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hypert</a:t>
                      </a:r>
                      <a:r>
                        <a:rPr lang="it-IT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ev</a:t>
                      </a:r>
                      <a:r>
                        <a:rPr lang="it-IT" dirty="0"/>
                        <a:t>_</a:t>
                      </a:r>
                    </a:p>
                    <a:p>
                      <a:r>
                        <a:rPr lang="it-IT" dirty="0" err="1"/>
                        <a:t>marr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work_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res_</a:t>
                      </a:r>
                    </a:p>
                    <a:p>
                      <a:r>
                        <a:rPr lang="it-IT" dirty="0" err="1"/>
                        <a:t>type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glucose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bmi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stroke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983099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9046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228.69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formerly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768735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51676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</a:t>
                      </a:r>
                      <a:r>
                        <a:rPr lang="it-IT" dirty="0"/>
                        <a:t>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8971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31112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105.92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46926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60182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Urban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smokes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913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r>
                        <a:rPr lang="it-IT" dirty="0"/>
                        <a:t>1665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Female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Self-</a:t>
                      </a:r>
                      <a:r>
                        <a:rPr lang="it-IT" dirty="0" err="1"/>
                        <a:t>employed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Rural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never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smoked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8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405" y="209550"/>
            <a:ext cx="2218649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Dataset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A2DB-90C9-449D-9B52-CFEBDB9AF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63" y="1796333"/>
            <a:ext cx="10713528" cy="466010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  </a:t>
            </a:r>
            <a:r>
              <a:rPr lang="en-US" sz="2800" b="1" dirty="0">
                <a:latin typeface="Times New Roman"/>
                <a:cs typeface="Times New Roman"/>
              </a:rPr>
              <a:t>Data variables</a:t>
            </a:r>
            <a:r>
              <a:rPr lang="en-US" sz="2800" dirty="0">
                <a:latin typeface="Times New Roman"/>
                <a:cs typeface="Times New Roman"/>
              </a:rPr>
              <a:t>:</a:t>
            </a:r>
            <a:r>
              <a:rPr lang="en-US" sz="2800" dirty="0"/>
              <a:t>  </a:t>
            </a:r>
            <a:r>
              <a:rPr lang="en-US" sz="2400" dirty="0">
                <a:latin typeface="Rockwell Nova Light"/>
                <a:cs typeface="Simplified Arabic Fixed"/>
              </a:rPr>
              <a:t>id, gender, age, hypertension, </a:t>
            </a:r>
            <a:r>
              <a:rPr lang="en-US" sz="2400" dirty="0" err="1">
                <a:latin typeface="Rockwell Nova Light"/>
                <a:cs typeface="Simplified Arabic Fixed"/>
              </a:rPr>
              <a:t>heart_disease</a:t>
            </a:r>
            <a:r>
              <a:rPr lang="en-US" sz="2400" dirty="0">
                <a:latin typeface="Rockwell Nova Light"/>
                <a:cs typeface="Simplified Arabic Fixed"/>
              </a:rPr>
              <a:t>,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>
                <a:latin typeface="Rockwell Nova Light"/>
                <a:cs typeface="Simplified Arabic Fixed"/>
              </a:rPr>
              <a:t> </a:t>
            </a:r>
            <a:r>
              <a:rPr lang="en-US" sz="2400" dirty="0" err="1">
                <a:latin typeface="Rockwell Nova Light"/>
                <a:cs typeface="Simplified Arabic Fixed"/>
              </a:rPr>
              <a:t>ever_married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r>
              <a:rPr lang="en-US" sz="2400" dirty="0" err="1">
                <a:latin typeface="Rockwell Nova Light"/>
                <a:cs typeface="Simplified Arabic Fixed"/>
              </a:rPr>
              <a:t>work_type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Residence_type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avg_glucose_level</a:t>
            </a:r>
            <a:r>
              <a:rPr lang="en-US" sz="2400" dirty="0">
                <a:latin typeface="Rockwell Nova Light"/>
                <a:cs typeface="Simplified Arabic Fixed"/>
              </a:rPr>
              <a:t>, </a:t>
            </a:r>
            <a:r>
              <a:rPr lang="en-US" sz="2400" dirty="0" err="1">
                <a:latin typeface="Rockwell Nova Light"/>
                <a:cs typeface="Simplified Arabic Fixed"/>
              </a:rPr>
              <a:t>bmi</a:t>
            </a:r>
            <a:r>
              <a:rPr lang="en-US" sz="2400" dirty="0">
                <a:latin typeface="Rockwell Nova Light"/>
                <a:cs typeface="Simplified Arabic Fixed"/>
              </a:rPr>
              <a:t>, </a:t>
            </a:r>
            <a:br>
              <a:rPr lang="en-US" sz="2400" dirty="0">
                <a:latin typeface="Rockwell Nova Light"/>
                <a:cs typeface="Simplified Arabic Fixed"/>
              </a:rPr>
            </a:br>
            <a:r>
              <a:rPr lang="en-US" sz="2400" dirty="0" err="1">
                <a:latin typeface="Rockwell Nova Light"/>
                <a:cs typeface="Simplified Arabic Fixed"/>
              </a:rPr>
              <a:t>smoking_status</a:t>
            </a:r>
            <a:r>
              <a:rPr lang="en-US" sz="2400" dirty="0">
                <a:latin typeface="Rockwell Nova Light"/>
                <a:cs typeface="Simplified Arabic Fixed"/>
              </a:rPr>
              <a:t>, stroke</a:t>
            </a:r>
            <a:br>
              <a:rPr lang="en-US" sz="2600" dirty="0">
                <a:latin typeface="Amasis MT Pro"/>
                <a:cs typeface="Simplified Arabic Fixed"/>
              </a:rPr>
            </a:br>
            <a:endParaRPr lang="en-US" sz="2800" dirty="0"/>
          </a:p>
          <a:p>
            <a:pPr algn="l">
              <a:buFont typeface="Arial"/>
              <a:buChar char="•"/>
            </a:pPr>
            <a:r>
              <a:rPr lang="en-US" sz="2800" b="1" dirty="0"/>
              <a:t>  </a:t>
            </a:r>
            <a:r>
              <a:rPr lang="en-US" sz="2800" b="1" dirty="0">
                <a:latin typeface="Times New Roman"/>
                <a:cs typeface="Times New Roman"/>
              </a:rPr>
              <a:t>Missing values</a:t>
            </a:r>
            <a:br>
              <a:rPr lang="en-US" sz="2800" b="1" dirty="0">
                <a:latin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  <a:p>
            <a:pPr algn="l">
              <a:buFont typeface="Arial"/>
              <a:buChar char="•"/>
            </a:pPr>
            <a:r>
              <a:rPr lang="en-US" sz="2800" b="1" dirty="0">
                <a:latin typeface="Times New Roman"/>
                <a:cs typeface="Times New Roman"/>
              </a:rPr>
              <a:t>  Unbalanced data</a:t>
            </a:r>
            <a:r>
              <a:rPr lang="en-US" sz="2800" dirty="0">
                <a:latin typeface="Times New Roman"/>
                <a:cs typeface="Times New Roman"/>
              </a:rPr>
              <a:t>: 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4,26%  of the people </a:t>
            </a:r>
            <a:br>
              <a:rPr lang="en-US" sz="2800" dirty="0">
                <a:latin typeface="Times New Roman"/>
              </a:rPr>
            </a:br>
            <a:r>
              <a:rPr lang="en-US" sz="2800" dirty="0">
                <a:latin typeface="Times New Roman"/>
                <a:cs typeface="Times New Roman"/>
              </a:rPr>
              <a:t>          get a stroke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890DAEF-6547-4CB8-A854-092BF2CD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64" y="3253893"/>
            <a:ext cx="6015399" cy="32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9A2D-21E6-40FD-8859-9F5477682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07" y="209550"/>
            <a:ext cx="319636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Dubai Medium"/>
              </a:rPr>
              <a:t>Age distribution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1218500-ED91-4CB9-9925-28EE9993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35" y="1656011"/>
            <a:ext cx="5253893" cy="3545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8AF27-2759-4A19-8ABD-84905EF83098}"/>
              </a:ext>
            </a:extLst>
          </p:cNvPr>
          <p:cNvSpPr txBox="1"/>
          <p:nvPr/>
        </p:nvSpPr>
        <p:spPr>
          <a:xfrm>
            <a:off x="650807" y="5598123"/>
            <a:ext cx="97541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ea typeface="+mn-lt"/>
                <a:cs typeface="+mn-lt"/>
              </a:rPr>
              <a:t>Data cover people of all ages from babies of 8 days to seniors of 82 years old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256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2E538D1E-5122-4037-B256-EB6ACB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" y="2662075"/>
            <a:ext cx="11495678" cy="39460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70C186-3573-46D4-B0AF-56165C37E3B1}"/>
              </a:ext>
            </a:extLst>
          </p:cNvPr>
          <p:cNvSpPr txBox="1"/>
          <p:nvPr/>
        </p:nvSpPr>
        <p:spPr>
          <a:xfrm>
            <a:off x="821722" y="249915"/>
            <a:ext cx="84158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 dirty="0" err="1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Explanatory</a:t>
            </a:r>
            <a:r>
              <a:rPr lang="it-IT" sz="400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Aharoni"/>
              </a:rPr>
              <a:t> Data Analysis (EDA)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BF855-3AA0-4E96-8DA6-038CC63E20CD}"/>
              </a:ext>
            </a:extLst>
          </p:cNvPr>
          <p:cNvSpPr txBox="1"/>
          <p:nvPr/>
        </p:nvSpPr>
        <p:spPr>
          <a:xfrm>
            <a:off x="821722" y="1288348"/>
            <a:ext cx="898927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High glucose level and </a:t>
            </a:r>
            <a:r>
              <a:rPr lang="en-US" sz="2200" dirty="0" err="1">
                <a:latin typeface="Times New Roman"/>
                <a:cs typeface="Times New Roman"/>
              </a:rPr>
              <a:t>bmi</a:t>
            </a:r>
            <a:r>
              <a:rPr lang="en-US" sz="2400" dirty="0">
                <a:latin typeface="Times New Roman"/>
                <a:cs typeface="Times New Roman"/>
              </a:rPr>
              <a:t> do not imply directly a stroke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Rare/interesting cases of stroke</a:t>
            </a: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relation between </a:t>
            </a:r>
            <a:r>
              <a:rPr lang="en-US" sz="2200" dirty="0">
                <a:latin typeface="Times New Roman"/>
                <a:cs typeface="Times New Roman"/>
              </a:rPr>
              <a:t>age</a:t>
            </a:r>
            <a:r>
              <a:rPr lang="en-US" sz="2400" dirty="0">
                <a:latin typeface="Times New Roman"/>
                <a:cs typeface="Times New Roman"/>
              </a:rPr>
              <a:t> and </a:t>
            </a:r>
            <a:r>
              <a:rPr lang="en-US" sz="2200" dirty="0">
                <a:latin typeface="Times New Roman"/>
                <a:cs typeface="Times New Roman"/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4893A5-5676-49A5-98F6-B817D6D2468E}"/>
              </a:ext>
            </a:extLst>
          </p:cNvPr>
          <p:cNvSpPr txBox="1"/>
          <p:nvPr/>
        </p:nvSpPr>
        <p:spPr>
          <a:xfrm>
            <a:off x="861431" y="5619430"/>
            <a:ext cx="8784375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Non-linear separable</a:t>
            </a:r>
            <a:endParaRPr lang="it-IT" sz="2400" dirty="0">
              <a:latin typeface="Times New Roman"/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Times New Roman"/>
                <a:ea typeface="+mn-lt"/>
                <a:cs typeface="+mn-lt"/>
              </a:rPr>
              <a:t>Not easy to identify a direct relationship with stroke diseases</a:t>
            </a:r>
            <a:endParaRPr lang="it-IT" sz="2400" dirty="0">
              <a:latin typeface="Times New Roman"/>
              <a:cs typeface="Times New Roman"/>
            </a:endParaRPr>
          </a:p>
        </p:txBody>
      </p:sp>
      <p:pic>
        <p:nvPicPr>
          <p:cNvPr id="4" name="Immagine 14">
            <a:extLst>
              <a:ext uri="{FF2B5EF4-FFF2-40B4-BE49-F238E27FC236}">
                <a16:creationId xmlns:a16="http://schemas.microsoft.com/office/drawing/2014/main" id="{1D24E5F9-CA3E-427E-9D3F-6B864765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5" y="1210915"/>
            <a:ext cx="8672511" cy="40013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A9DB72-A3C4-4F9A-971B-A978EBF04D3E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959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>
            <a:extLst>
              <a:ext uri="{FF2B5EF4-FFF2-40B4-BE49-F238E27FC236}">
                <a16:creationId xmlns:a16="http://schemas.microsoft.com/office/drawing/2014/main" id="{1E485538-9CE0-4B91-A975-9EB35B28C0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2" y="1170878"/>
            <a:ext cx="8517161" cy="388427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A14328D-86C2-4016-A90E-54EFAB744016}"/>
              </a:ext>
            </a:extLst>
          </p:cNvPr>
          <p:cNvSpPr txBox="1"/>
          <p:nvPr/>
        </p:nvSpPr>
        <p:spPr>
          <a:xfrm>
            <a:off x="677862" y="5581591"/>
            <a:ext cx="90416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latin typeface="Times New Roman"/>
                <a:ea typeface="+mn-lt"/>
                <a:cs typeface="+mn-lt"/>
              </a:rPr>
              <a:t>Glucose levels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and </a:t>
            </a:r>
            <a:r>
              <a:rPr lang="en-US" sz="2400" i="1" dirty="0" err="1">
                <a:latin typeface="Times New Roman"/>
                <a:ea typeface="+mn-lt"/>
                <a:cs typeface="+mn-lt"/>
              </a:rPr>
              <a:t>Bmi</a:t>
            </a:r>
            <a:r>
              <a:rPr lang="en-US" sz="2400" i="1" dirty="0">
                <a:latin typeface="Times New Roman"/>
                <a:ea typeface="+mn-lt"/>
                <a:cs typeface="+mn-lt"/>
              </a:rPr>
              <a:t> </a:t>
            </a:r>
            <a:r>
              <a:rPr lang="en-US" sz="2400" dirty="0">
                <a:latin typeface="Times New Roman"/>
                <a:ea typeface="+mn-lt"/>
                <a:cs typeface="+mn-lt"/>
              </a:rPr>
              <a:t>could not be so strictly related to the disease but maybe correlated to other illnesses linked to it. </a:t>
            </a:r>
            <a:endParaRPr lang="it-IT" sz="2400" dirty="0">
              <a:latin typeface="Times New Roman"/>
              <a:cs typeface="Times New Roman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4F2298-E287-4DE8-96BA-4ACFB853E7B9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24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7E6F081-F029-4670-A090-3D0A17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1" y="1505085"/>
            <a:ext cx="7250172" cy="4829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DA36D-DA18-4610-BD9C-F9E0E103651B}"/>
              </a:ext>
            </a:extLst>
          </p:cNvPr>
          <p:cNvSpPr txBox="1"/>
          <p:nvPr/>
        </p:nvSpPr>
        <p:spPr>
          <a:xfrm>
            <a:off x="7855226" y="2950293"/>
            <a:ext cx="2915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Strong correlation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>
                <a:latin typeface="Times New Roman"/>
                <a:cs typeface="Times New Roman"/>
              </a:rPr>
              <a:t>age</a:t>
            </a:r>
            <a:br>
              <a:rPr lang="en-US" sz="2400" dirty="0">
                <a:latin typeface="Times New Roman"/>
                <a:cs typeface="Times New Roman"/>
              </a:rPr>
            </a:br>
            <a:endParaRPr lang="en-US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Weak correlation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 with </a:t>
            </a:r>
            <a:r>
              <a:rPr lang="en-US" sz="2400" i="1" dirty="0" err="1">
                <a:latin typeface="Times New Roman"/>
                <a:cs typeface="Times New Roman"/>
              </a:rPr>
              <a:t>Bmi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D1B4B-F3D9-4BDD-94AD-03E5B971B28C}"/>
              </a:ext>
            </a:extLst>
          </p:cNvPr>
          <p:cNvSpPr txBox="1"/>
          <p:nvPr/>
        </p:nvSpPr>
        <p:spPr>
          <a:xfrm>
            <a:off x="571498" y="330629"/>
            <a:ext cx="46584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3175" cmpd="sng">
                  <a:noFill/>
                </a:ln>
                <a:solidFill>
                  <a:schemeClr val="accent2">
                    <a:lumMod val="75000"/>
                  </a:schemeClr>
                </a:solidFill>
                <a:latin typeface="Times New Roman"/>
                <a:ea typeface="+mj-ea"/>
                <a:cs typeface="Dubai Medium"/>
              </a:rPr>
              <a:t>Not an easy problem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32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</Template>
  <TotalTime>344</TotalTime>
  <Words>976</Words>
  <Application>Microsoft Office PowerPoint</Application>
  <PresentationFormat>Widescreen</PresentationFormat>
  <Paragraphs>345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9" baseType="lpstr">
      <vt:lpstr>Amasis MT Pro</vt:lpstr>
      <vt:lpstr>Arial</vt:lpstr>
      <vt:lpstr>Arial,Sans-Serif</vt:lpstr>
      <vt:lpstr>Bahnschrift SemiBold</vt:lpstr>
      <vt:lpstr>Calibri</vt:lpstr>
      <vt:lpstr>Calibri Light</vt:lpstr>
      <vt:lpstr>Corbel</vt:lpstr>
      <vt:lpstr>Rockwell Nova Light</vt:lpstr>
      <vt:lpstr>Times New Roman</vt:lpstr>
      <vt:lpstr>Trebuchet MS</vt:lpstr>
      <vt:lpstr>Wingdings</vt:lpstr>
      <vt:lpstr>Wingdings 3</vt:lpstr>
      <vt:lpstr>Parallax</vt:lpstr>
      <vt:lpstr>Tema di Office</vt:lpstr>
      <vt:lpstr>Sfaccettatura</vt:lpstr>
      <vt:lpstr>Statistical Learning Project</vt:lpstr>
      <vt:lpstr>Data analysis on stroke detection</vt:lpstr>
      <vt:lpstr>Dataset</vt:lpstr>
      <vt:lpstr>Dataset </vt:lpstr>
      <vt:lpstr>Age distribution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Correlation between features</vt:lpstr>
      <vt:lpstr> • Which factors are the  most  related to the stroke disease?  • How strong are the relations  between the features?  • Are the given variables enough to predict a good accuracy of some possible person affected by stroke?  • Is it possible to prevent the stroke?</vt:lpstr>
      <vt:lpstr>Tested Models</vt:lpstr>
      <vt:lpstr>LOGISTIC  REGRESSION</vt:lpstr>
      <vt:lpstr>Presentazione standard di PowerPoint</vt:lpstr>
      <vt:lpstr>Presentazione standard di PowerPoint</vt:lpstr>
      <vt:lpstr>Presentazione standard di PowerPoint</vt:lpstr>
      <vt:lpstr>Interaction between features</vt:lpstr>
      <vt:lpstr>Presentazione standard di PowerPoint</vt:lpstr>
      <vt:lpstr>Best Model Selection</vt:lpstr>
      <vt:lpstr>Best Model 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Santin Filippo</dc:creator>
  <cp:lastModifiedBy>Francesca Francesca</cp:lastModifiedBy>
  <cp:revision>473</cp:revision>
  <dcterms:created xsi:type="dcterms:W3CDTF">2021-06-05T09:16:23Z</dcterms:created>
  <dcterms:modified xsi:type="dcterms:W3CDTF">2021-06-22T15:46:22Z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